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4"/>
  </p:notesMasterIdLst>
  <p:sldIdLst>
    <p:sldId id="256" r:id="rId3"/>
    <p:sldId id="272" r:id="rId4"/>
    <p:sldId id="395" r:id="rId5"/>
    <p:sldId id="257" r:id="rId6"/>
    <p:sldId id="271" r:id="rId7"/>
    <p:sldId id="266" r:id="rId8"/>
    <p:sldId id="293" r:id="rId9"/>
    <p:sldId id="292" r:id="rId10"/>
    <p:sldId id="258" r:id="rId11"/>
    <p:sldId id="260" r:id="rId12"/>
    <p:sldId id="262" r:id="rId13"/>
    <p:sldId id="263" r:id="rId14"/>
    <p:sldId id="264" r:id="rId15"/>
    <p:sldId id="265" r:id="rId16"/>
    <p:sldId id="267" r:id="rId17"/>
    <p:sldId id="310" r:id="rId18"/>
    <p:sldId id="315" r:id="rId19"/>
    <p:sldId id="295" r:id="rId20"/>
    <p:sldId id="296" r:id="rId21"/>
    <p:sldId id="327" r:id="rId22"/>
    <p:sldId id="328" r:id="rId23"/>
    <p:sldId id="329" r:id="rId24"/>
    <p:sldId id="330" r:id="rId25"/>
    <p:sldId id="331" r:id="rId26"/>
    <p:sldId id="332" r:id="rId27"/>
    <p:sldId id="333" r:id="rId28"/>
    <p:sldId id="334" r:id="rId29"/>
    <p:sldId id="335" r:id="rId30"/>
    <p:sldId id="304" r:id="rId31"/>
    <p:sldId id="261" r:id="rId32"/>
    <p:sldId id="326" r:id="rId33"/>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6096" autoAdjust="0"/>
  </p:normalViewPr>
  <p:slideViewPr>
    <p:cSldViewPr snapToGrid="0">
      <p:cViewPr varScale="1">
        <p:scale>
          <a:sx n="56" d="100"/>
          <a:sy n="56" d="100"/>
        </p:scale>
        <p:origin x="129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432454-C0E9-4EF1-A373-699F7EF86855}" type="datetimeFigureOut">
              <a:rPr lang="pt-BR" smtClean="0"/>
              <a:t>09/05/2020</a:t>
            </a:fld>
            <a:endParaRPr lang="pt-BR" dirty="0"/>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470774-1657-4A86-BE15-31CC77BE441E}" type="slidenum">
              <a:rPr lang="pt-BR" smtClean="0"/>
              <a:t>‹nº›</a:t>
            </a:fld>
            <a:endParaRPr lang="pt-BR" dirty="0"/>
          </a:p>
        </p:txBody>
      </p:sp>
    </p:spTree>
    <p:extLst>
      <p:ext uri="{BB962C8B-B14F-4D97-AF65-F5344CB8AC3E}">
        <p14:creationId xmlns:p14="http://schemas.microsoft.com/office/powerpoint/2010/main" val="154147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a:t>
            </a:fld>
            <a:endParaRPr lang="pt-BR" dirty="0"/>
          </a:p>
        </p:txBody>
      </p:sp>
    </p:spTree>
    <p:extLst>
      <p:ext uri="{BB962C8B-B14F-4D97-AF65-F5344CB8AC3E}">
        <p14:creationId xmlns:p14="http://schemas.microsoft.com/office/powerpoint/2010/main" val="364922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importância do espírito feminino. A sensibilidade e a razão. </a:t>
            </a:r>
          </a:p>
          <a:p>
            <a:r>
              <a:rPr lang="pt-BR" baseline="0" dirty="0"/>
              <a:t>A sensibilidade percebe primeiro e sabe abrir mão do que menos importa em favor do que é mais valioso. </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10</a:t>
            </a:fld>
            <a:endParaRPr lang="pt-BR" dirty="0"/>
          </a:p>
        </p:txBody>
      </p:sp>
    </p:spTree>
    <p:extLst>
      <p:ext uri="{BB962C8B-B14F-4D97-AF65-F5344CB8AC3E}">
        <p14:creationId xmlns:p14="http://schemas.microsoft.com/office/powerpoint/2010/main" val="225228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influência de nossos pensamentos e palavras</a:t>
            </a:r>
          </a:p>
          <a:p>
            <a:r>
              <a:rPr lang="pt-BR" baseline="0" dirty="0"/>
              <a:t>O papel do pessimismo</a:t>
            </a:r>
          </a:p>
          <a:p>
            <a:pPr marL="171450" indent="-171450">
              <a:buFont typeface="Symbol" panose="05050102010706020507" pitchFamily="18" charset="2"/>
              <a:buChar char="Þ"/>
            </a:pPr>
            <a:r>
              <a:rPr lang="pt-BR" baseline="0" dirty="0"/>
              <a:t>Caso do amigo criticando os membros do mensalão quando foram presos. </a:t>
            </a:r>
          </a:p>
          <a:p>
            <a:pPr marL="0" indent="0">
              <a:buFont typeface="Symbol" panose="05050102010706020507" pitchFamily="18" charset="2"/>
              <a:buNone/>
            </a:pPr>
            <a:r>
              <a:rPr lang="pt-BR" baseline="0" dirty="0"/>
              <a:t>“nenhuma manifestação da miséria humana, seja nas suas expressões equivocadas, seja nos resultados inevitáveis que acarreta merece nosso sentimento de felicidade, pois, como sociedade, estamos todos unidos pelos laços de responsabilidade e de progresso” </a:t>
            </a:r>
          </a:p>
          <a:p>
            <a:r>
              <a:rPr lang="pt-BR" baseline="0" dirty="0"/>
              <a:t>Os refugiados, a tarefa do Brasil, o menino achado na praia, o caso do whatsap. </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11</a:t>
            </a:fld>
            <a:endParaRPr lang="pt-BR" dirty="0"/>
          </a:p>
        </p:txBody>
      </p:sp>
    </p:spTree>
    <p:extLst>
      <p:ext uri="{BB962C8B-B14F-4D97-AF65-F5344CB8AC3E}">
        <p14:creationId xmlns:p14="http://schemas.microsoft.com/office/powerpoint/2010/main" val="252369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lei do perdão. </a:t>
            </a:r>
          </a:p>
          <a:p>
            <a:r>
              <a:rPr lang="pt-BR" baseline="0" dirty="0"/>
              <a:t>A questão 886 de OLE</a:t>
            </a:r>
          </a:p>
          <a:p>
            <a:r>
              <a:rPr lang="pt-BR" baseline="0" dirty="0"/>
              <a:t>Jesus ensinando “Se a vossa justiça não exceder a dos escribas e fariseus, não entrareis no Reino dos Céus”</a:t>
            </a:r>
          </a:p>
          <a:p>
            <a:r>
              <a:rPr lang="pt-BR" baseline="0" dirty="0"/>
              <a:t>André age da mesma forma</a:t>
            </a:r>
          </a:p>
          <a:p>
            <a:r>
              <a:rPr lang="pt-BR" baseline="0" dirty="0"/>
              <a:t>Os dois mais tarde se encontrariam, um cego e outro a beira da morte na mesma situação e os corações chagados pelas experiências abrem-se para o perdão que é lei que beneficia aquele que perdoa. </a:t>
            </a:r>
          </a:p>
          <a:p>
            <a:endParaRPr lang="pt-BR" baseline="0" dirty="0"/>
          </a:p>
          <a:p>
            <a:endParaRPr lang="pt-BR" baseline="0" dirty="0"/>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12</a:t>
            </a:fld>
            <a:endParaRPr lang="pt-BR" dirty="0"/>
          </a:p>
        </p:txBody>
      </p:sp>
    </p:spTree>
    <p:extLst>
      <p:ext uri="{BB962C8B-B14F-4D97-AF65-F5344CB8AC3E}">
        <p14:creationId xmlns:p14="http://schemas.microsoft.com/office/powerpoint/2010/main" val="3377357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=&gt; Jesus encanta muitos, mas quantos sabem aproveitar-lhe o convívio e o exemplo. </a:t>
            </a:r>
          </a:p>
          <a:p>
            <a:endParaRPr lang="pt-BR" baseline="0" dirty="0"/>
          </a:p>
          <a:p>
            <a:r>
              <a:rPr lang="pt-BR" baseline="0" dirty="0"/>
              <a:t>Em 32 Jesus pregava em Cafarnaum</a:t>
            </a:r>
          </a:p>
          <a:p>
            <a:r>
              <a:rPr lang="pt-BR" baseline="0" dirty="0"/>
              <a:t>As impressões superficiais sobre Jesus</a:t>
            </a:r>
          </a:p>
          <a:p>
            <a:r>
              <a:rPr lang="pt-BR" baseline="0" dirty="0"/>
              <a:t>A pregação em Cafarnaum</a:t>
            </a:r>
          </a:p>
          <a:p>
            <a:r>
              <a:rPr lang="pt-BR" baseline="0" dirty="0"/>
              <a:t>A história de Humberto de Campos </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13</a:t>
            </a:fld>
            <a:endParaRPr lang="pt-BR" dirty="0"/>
          </a:p>
        </p:txBody>
      </p:sp>
    </p:spTree>
    <p:extLst>
      <p:ext uri="{BB962C8B-B14F-4D97-AF65-F5344CB8AC3E}">
        <p14:creationId xmlns:p14="http://schemas.microsoft.com/office/powerpoint/2010/main" val="90014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pergunta ainda reverbera pelas paredes do tempo, ecoando no íntimo de cada criatura e convidando-a ao momento decisivo da renovação. </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14</a:t>
            </a:fld>
            <a:endParaRPr lang="pt-BR" dirty="0"/>
          </a:p>
        </p:txBody>
      </p:sp>
    </p:spTree>
    <p:extLst>
      <p:ext uri="{BB962C8B-B14F-4D97-AF65-F5344CB8AC3E}">
        <p14:creationId xmlns:p14="http://schemas.microsoft.com/office/powerpoint/2010/main" val="47785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frase de Jesus</a:t>
            </a:r>
          </a:p>
          <a:p>
            <a:r>
              <a:rPr lang="pt-BR" baseline="0" dirty="0"/>
              <a:t>Quando será o momento de cada um. </a:t>
            </a:r>
          </a:p>
          <a:p>
            <a:r>
              <a:rPr lang="pt-BR" baseline="0" dirty="0"/>
              <a:t>Liberdade e escravidão – vencer o homem velho – Ser escravo do próprio pretérito – Mário Portela. </a:t>
            </a:r>
          </a:p>
          <a:p>
            <a:r>
              <a:rPr lang="pt-BR" baseline="0" dirty="0"/>
              <a:t>A vontade que faz germinar em  nós a oportunidade. </a:t>
            </a:r>
          </a:p>
          <a:p>
            <a:r>
              <a:rPr lang="pt-BR" baseline="0" dirty="0"/>
              <a:t>Cada manhã uma nova oportunidade</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15</a:t>
            </a:fld>
            <a:endParaRPr lang="pt-BR" dirty="0"/>
          </a:p>
        </p:txBody>
      </p:sp>
    </p:spTree>
    <p:extLst>
      <p:ext uri="{BB962C8B-B14F-4D97-AF65-F5344CB8AC3E}">
        <p14:creationId xmlns:p14="http://schemas.microsoft.com/office/powerpoint/2010/main" val="343481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Inicialmente é iluminação interior</a:t>
            </a:r>
          </a:p>
          <a:p>
            <a:r>
              <a:rPr lang="pt-BR" dirty="0"/>
              <a:t>Os</a:t>
            </a:r>
            <a:r>
              <a:rPr lang="pt-BR" baseline="0" dirty="0"/>
              <a:t> contextos às vezes nos conferem falsa aura de espiritualidade</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16</a:t>
            </a:fld>
            <a:endParaRPr lang="pt-BR" dirty="0"/>
          </a:p>
        </p:txBody>
      </p:sp>
    </p:spTree>
    <p:extLst>
      <p:ext uri="{BB962C8B-B14F-4D97-AF65-F5344CB8AC3E}">
        <p14:creationId xmlns:p14="http://schemas.microsoft.com/office/powerpoint/2010/main" val="87979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papel</a:t>
            </a:r>
            <a:r>
              <a:rPr lang="pt-BR" baseline="0" dirty="0"/>
              <a:t> da Doutrina Espírita – Obra de redenção.</a:t>
            </a:r>
          </a:p>
          <a:p>
            <a:endParaRPr lang="pt-BR" baseline="0" dirty="0"/>
          </a:p>
          <a:p>
            <a:r>
              <a:rPr lang="pt-BR" baseline="0" dirty="0"/>
              <a:t> A maturidade – o ser espiritual – Se nos preocuparmos somente com a matéria, temos um problema.  Recapitular a história de Jó, o alargamento de horizontes trazido por Jesus. </a:t>
            </a:r>
          </a:p>
          <a:p>
            <a:r>
              <a:rPr lang="pt-BR" baseline="0" dirty="0"/>
              <a:t>As dificuldades que temos ainda hoje de entender a Doutrina Espírita. </a:t>
            </a:r>
          </a:p>
          <a:p>
            <a:r>
              <a:rPr lang="pt-BR" baseline="0" dirty="0"/>
              <a:t>Como vivem os espíritos. As leis de Justiça de amor e caridade. </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17</a:t>
            </a:fld>
            <a:endParaRPr lang="pt-BR" dirty="0"/>
          </a:p>
        </p:txBody>
      </p:sp>
    </p:spTree>
    <p:extLst>
      <p:ext uri="{BB962C8B-B14F-4D97-AF65-F5344CB8AC3E}">
        <p14:creationId xmlns:p14="http://schemas.microsoft.com/office/powerpoint/2010/main" val="3054636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Os dois caminhos</a:t>
            </a:r>
          </a:p>
          <a:p>
            <a:r>
              <a:rPr lang="pt-BR" baseline="0" dirty="0"/>
              <a:t>Trabalho e sofrimento</a:t>
            </a:r>
          </a:p>
          <a:p>
            <a:r>
              <a:rPr lang="pt-BR" baseline="0" dirty="0"/>
              <a:t>Oportunidades que passam </a:t>
            </a:r>
          </a:p>
          <a:p>
            <a:r>
              <a:rPr lang="pt-BR" baseline="0" dirty="0"/>
              <a:t>As consequências – o rapto do filho, a permanência em Jerusalém, a calúnia sobre a esposa. </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18</a:t>
            </a:fld>
            <a:endParaRPr lang="pt-BR" dirty="0"/>
          </a:p>
        </p:txBody>
      </p:sp>
    </p:spTree>
    <p:extLst>
      <p:ext uri="{BB962C8B-B14F-4D97-AF65-F5344CB8AC3E}">
        <p14:creationId xmlns:p14="http://schemas.microsoft.com/office/powerpoint/2010/main" val="205699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As situação se agrava. </a:t>
            </a:r>
          </a:p>
          <a:p>
            <a:r>
              <a:rPr lang="pt-BR" baseline="0" dirty="0"/>
              <a:t>Se estamos diante de uma situação a responsabilidade pela ação é nossa. </a:t>
            </a:r>
          </a:p>
          <a:p>
            <a:r>
              <a:rPr lang="pt-BR" baseline="0" dirty="0"/>
              <a:t>O nosso papel no Brasil </a:t>
            </a:r>
          </a:p>
          <a:p>
            <a:r>
              <a:rPr lang="pt-BR" baseline="0" dirty="0"/>
              <a:t>Polibus sugere os açoites. </a:t>
            </a:r>
          </a:p>
          <a:p>
            <a:r>
              <a:rPr lang="pt-BR" baseline="0" dirty="0"/>
              <a:t>Publius também sugere a troca por um prisioneiro</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19</a:t>
            </a:fld>
            <a:endParaRPr lang="pt-BR" dirty="0"/>
          </a:p>
        </p:txBody>
      </p:sp>
    </p:spTree>
    <p:extLst>
      <p:ext uri="{BB962C8B-B14F-4D97-AF65-F5344CB8AC3E}">
        <p14:creationId xmlns:p14="http://schemas.microsoft.com/office/powerpoint/2010/main" val="147379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endParaRPr lang="pt-BR" dirty="0"/>
          </a:p>
          <a:p>
            <a:pPr algn="just"/>
            <a:endParaRPr lang="pt-BR" dirty="0"/>
          </a:p>
          <a:p>
            <a:pPr algn="just"/>
            <a:endParaRPr lang="pt-BR" dirty="0"/>
          </a:p>
          <a:p>
            <a:pPr algn="just"/>
            <a:r>
              <a:rPr lang="pt-BR" dirty="0"/>
              <a:t>Publicados ao longo de 39 anos na revista Reformador. </a:t>
            </a:r>
          </a:p>
          <a:p>
            <a:pPr algn="just"/>
            <a:endParaRPr lang="pt-BR" dirty="0"/>
          </a:p>
          <a:p>
            <a:pPr algn="just"/>
            <a:r>
              <a:rPr lang="pt-BR" dirty="0"/>
              <a:t>Dispersos em 138 livros de Chico Xavier, Revista Reformador e Revista Brasil Espírita.</a:t>
            </a:r>
          </a:p>
          <a:p>
            <a:pPr algn="just"/>
            <a:endParaRPr lang="pt-BR" dirty="0"/>
          </a:p>
          <a:p>
            <a:pPr algn="just"/>
            <a:r>
              <a:rPr lang="pt-BR" dirty="0"/>
              <a:t>1.616 comentários sobre mais de mil versículos dos 7.947 que compõem o Novo Testamento</a:t>
            </a:r>
          </a:p>
          <a:p>
            <a:endParaRPr lang="pt-BR"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4D6146ED-209A-42EC-85EF-A580FF4237A3}" type="slidenum">
              <a:rPr lang="pt-BR" smtClean="0">
                <a:solidFill>
                  <a:prstClr val="black"/>
                </a:solidFill>
              </a:rPr>
              <a:pPr/>
              <a:t>2</a:t>
            </a:fld>
            <a:endParaRPr lang="pt-BR" dirty="0">
              <a:solidFill>
                <a:prstClr val="black"/>
              </a:solidFill>
            </a:endParaRPr>
          </a:p>
        </p:txBody>
      </p:sp>
    </p:spTree>
    <p:extLst>
      <p:ext uri="{BB962C8B-B14F-4D97-AF65-F5344CB8AC3E}">
        <p14:creationId xmlns:p14="http://schemas.microsoft.com/office/powerpoint/2010/main" val="159098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Qual o tamanho da comunidade “grande”. </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20</a:t>
            </a:fld>
            <a:endParaRPr lang="pt-BR" dirty="0"/>
          </a:p>
        </p:txBody>
      </p:sp>
    </p:spTree>
    <p:extLst>
      <p:ext uri="{BB962C8B-B14F-4D97-AF65-F5344CB8AC3E}">
        <p14:creationId xmlns:p14="http://schemas.microsoft.com/office/powerpoint/2010/main" val="1045480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21</a:t>
            </a:fld>
            <a:endParaRPr lang="pt-BR" dirty="0"/>
          </a:p>
        </p:txBody>
      </p:sp>
    </p:spTree>
    <p:extLst>
      <p:ext uri="{BB962C8B-B14F-4D97-AF65-F5344CB8AC3E}">
        <p14:creationId xmlns:p14="http://schemas.microsoft.com/office/powerpoint/2010/main" val="176317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questão de O Livro dos</a:t>
            </a:r>
            <a:r>
              <a:rPr lang="pt-BR" baseline="0" dirty="0"/>
              <a:t> Espíritos – 932 </a:t>
            </a:r>
          </a:p>
          <a:p>
            <a:r>
              <a:rPr lang="pt-BR" sz="1200" b="0" i="1" kern="1200" dirty="0">
                <a:solidFill>
                  <a:schemeClr val="tx1"/>
                </a:solidFill>
                <a:effectLst/>
                <a:latin typeface="+mn-lt"/>
                <a:ea typeface="+mn-ea"/>
                <a:cs typeface="+mn-cs"/>
              </a:rPr>
              <a:t>932. Por que, no mundo, tão amiúde, a influência dos maus sobrepuja a dos bons?</a:t>
            </a:r>
            <a:r>
              <a:rPr lang="pt-BR" sz="1200" b="0" i="0" kern="1200" dirty="0">
                <a:solidFill>
                  <a:schemeClr val="tx1"/>
                </a:solidFill>
                <a:effectLst/>
                <a:latin typeface="+mn-lt"/>
                <a:ea typeface="+mn-ea"/>
                <a:cs typeface="+mn-cs"/>
              </a:rPr>
              <a:t> </a:t>
            </a:r>
          </a:p>
          <a:p>
            <a:r>
              <a:rPr lang="pt-BR" sz="1200" b="0" i="1" kern="1200" dirty="0">
                <a:solidFill>
                  <a:schemeClr val="tx1"/>
                </a:solidFill>
                <a:effectLst/>
                <a:latin typeface="+mn-lt"/>
                <a:ea typeface="+mn-ea"/>
                <a:cs typeface="+mn-cs"/>
              </a:rPr>
              <a:t>“Por fraqueza destes. Os maus são intrigantes e audaciosos, os bons são tímidos. Quando estes o quiserem, preponderarão.”</a:t>
            </a:r>
          </a:p>
          <a:p>
            <a:r>
              <a:rPr lang="pt-BR" sz="1200" b="0" i="1" kern="1200" dirty="0">
                <a:solidFill>
                  <a:schemeClr val="tx1"/>
                </a:solidFill>
                <a:effectLst/>
                <a:latin typeface="+mn-lt"/>
                <a:ea typeface="+mn-ea"/>
                <a:cs typeface="+mn-cs"/>
              </a:rPr>
              <a:t>A</a:t>
            </a:r>
            <a:r>
              <a:rPr lang="pt-BR" sz="1200" b="0" i="1" kern="1200" baseline="0" dirty="0">
                <a:solidFill>
                  <a:schemeClr val="tx1"/>
                </a:solidFill>
                <a:effectLst/>
                <a:latin typeface="+mn-lt"/>
                <a:ea typeface="+mn-ea"/>
                <a:cs typeface="+mn-cs"/>
              </a:rPr>
              <a:t> lenda do homem mais forte. </a:t>
            </a:r>
          </a:p>
          <a:p>
            <a:r>
              <a:rPr lang="pt-BR" sz="1200" b="0" i="1" kern="1200" baseline="0" dirty="0">
                <a:solidFill>
                  <a:schemeClr val="tx1"/>
                </a:solidFill>
                <a:effectLst/>
                <a:latin typeface="+mn-lt"/>
                <a:ea typeface="+mn-ea"/>
                <a:cs typeface="+mn-cs"/>
              </a:rPr>
              <a:t>Poder – sacrifício</a:t>
            </a:r>
          </a:p>
          <a:p>
            <a:r>
              <a:rPr lang="pt-BR" sz="1200" b="0" i="1" kern="1200" baseline="0" dirty="0">
                <a:solidFill>
                  <a:schemeClr val="tx1"/>
                </a:solidFill>
                <a:effectLst/>
                <a:latin typeface="+mn-lt"/>
                <a:ea typeface="+mn-ea"/>
                <a:cs typeface="+mn-cs"/>
              </a:rPr>
              <a:t>Força – exemplo</a:t>
            </a:r>
          </a:p>
          <a:p>
            <a:r>
              <a:rPr lang="pt-BR" sz="1200" b="0" i="1" kern="1200" baseline="0" dirty="0">
                <a:solidFill>
                  <a:schemeClr val="tx1"/>
                </a:solidFill>
                <a:effectLst/>
                <a:latin typeface="+mn-lt"/>
                <a:ea typeface="+mn-ea"/>
                <a:cs typeface="+mn-cs"/>
              </a:rPr>
              <a:t>Visão material – visão espiritual </a:t>
            </a:r>
            <a:endParaRPr lang="pt-BR" sz="1200" b="0" i="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22</a:t>
            </a:fld>
            <a:endParaRPr lang="pt-BR" dirty="0"/>
          </a:p>
        </p:txBody>
      </p:sp>
    </p:spTree>
    <p:extLst>
      <p:ext uri="{BB962C8B-B14F-4D97-AF65-F5344CB8AC3E}">
        <p14:creationId xmlns:p14="http://schemas.microsoft.com/office/powerpoint/2010/main" val="81393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 retorno a Roma ocorre em função da doença de Flamínio. 15 anos depois da chegada da família à Palestina no ano de 32. </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23</a:t>
            </a:fld>
            <a:endParaRPr lang="pt-BR" dirty="0"/>
          </a:p>
        </p:txBody>
      </p:sp>
    </p:spTree>
    <p:extLst>
      <p:ext uri="{BB962C8B-B14F-4D97-AF65-F5344CB8AC3E}">
        <p14:creationId xmlns:p14="http://schemas.microsoft.com/office/powerpoint/2010/main" val="561028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dificuldade de vencer o nosso passado. </a:t>
            </a:r>
          </a:p>
          <a:p>
            <a:r>
              <a:rPr lang="pt-BR" dirty="0"/>
              <a:t>Aurélia consultando </a:t>
            </a:r>
            <a:r>
              <a:rPr lang="pt-BR" dirty="0" err="1"/>
              <a:t>Araxes</a:t>
            </a:r>
            <a:r>
              <a:rPr lang="pt-BR" dirty="0"/>
              <a:t> sobre Plínio </a:t>
            </a:r>
          </a:p>
          <a:p>
            <a:r>
              <a:rPr lang="pt-BR" dirty="0" err="1"/>
              <a:t>Fulvia</a:t>
            </a:r>
            <a:r>
              <a:rPr lang="pt-BR" dirty="0"/>
              <a:t> mãe de Aurélia</a:t>
            </a:r>
            <a:r>
              <a:rPr lang="pt-BR" baseline="0" dirty="0"/>
              <a:t> estava junto </a:t>
            </a:r>
          </a:p>
          <a:p>
            <a:r>
              <a:rPr lang="pt-BR" baseline="0" dirty="0"/>
              <a:t>Saul o consulta também sobre Flávia. </a:t>
            </a:r>
            <a:r>
              <a:rPr lang="pt-BR" baseline="0" dirty="0" err="1"/>
              <a:t>Agripa</a:t>
            </a:r>
            <a:r>
              <a:rPr lang="pt-BR" baseline="0" dirty="0"/>
              <a:t> (irmão de Plínio) também está apaixonado por Flavia</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24</a:t>
            </a:fld>
            <a:endParaRPr lang="pt-BR" dirty="0"/>
          </a:p>
        </p:txBody>
      </p:sp>
    </p:spTree>
    <p:extLst>
      <p:ext uri="{BB962C8B-B14F-4D97-AF65-F5344CB8AC3E}">
        <p14:creationId xmlns:p14="http://schemas.microsoft.com/office/powerpoint/2010/main" val="16478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morte não nos livra de quem somos e não raro deixa mais vívidas nossas manifestações de equívocos e dificuldades. </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25</a:t>
            </a:fld>
            <a:endParaRPr lang="pt-BR" dirty="0"/>
          </a:p>
        </p:txBody>
      </p:sp>
    </p:spTree>
    <p:extLst>
      <p:ext uri="{BB962C8B-B14F-4D97-AF65-F5344CB8AC3E}">
        <p14:creationId xmlns:p14="http://schemas.microsoft.com/office/powerpoint/2010/main" val="2712241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Nos instantes derradeiros o anseio de realização surge, mas nem sempre o concurso do tempo pode ser requisitado. </a:t>
            </a:r>
          </a:p>
          <a:p>
            <a:r>
              <a:rPr lang="pt-BR" baseline="0" dirty="0"/>
              <a:t>O valor de um instante. </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26</a:t>
            </a:fld>
            <a:endParaRPr lang="pt-BR" dirty="0"/>
          </a:p>
        </p:txBody>
      </p:sp>
    </p:spTree>
    <p:extLst>
      <p:ext uri="{BB962C8B-B14F-4D97-AF65-F5344CB8AC3E}">
        <p14:creationId xmlns:p14="http://schemas.microsoft.com/office/powerpoint/2010/main" val="3271943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A aquisição dos valores espirituais não se faz sem esforço e luta contra o nosso íntimo. </a:t>
            </a:r>
          </a:p>
          <a:p>
            <a:endParaRPr lang="pt-BR" baseline="0" dirty="0"/>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27</a:t>
            </a:fld>
            <a:endParaRPr lang="pt-BR" dirty="0"/>
          </a:p>
        </p:txBody>
      </p:sp>
    </p:spTree>
    <p:extLst>
      <p:ext uri="{BB962C8B-B14F-4D97-AF65-F5344CB8AC3E}">
        <p14:creationId xmlns:p14="http://schemas.microsoft.com/office/powerpoint/2010/main" val="1171121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 desejo do Pai</a:t>
            </a:r>
          </a:p>
          <a:p>
            <a:endParaRPr lang="pt-BR" baseline="0" dirty="0"/>
          </a:p>
          <a:p>
            <a:r>
              <a:rPr lang="pt-BR" dirty="0"/>
              <a:t>A expiação</a:t>
            </a:r>
            <a:r>
              <a:rPr lang="pt-BR" baseline="0" dirty="0"/>
              <a:t> não seria necessária no mundo se houvéssemos compreendido o valor do bem praticando-o em palavra e pensamos, atos e sentimentos. </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28</a:t>
            </a:fld>
            <a:endParaRPr lang="pt-BR" dirty="0"/>
          </a:p>
        </p:txBody>
      </p:sp>
    </p:spTree>
    <p:extLst>
      <p:ext uri="{BB962C8B-B14F-4D97-AF65-F5344CB8AC3E}">
        <p14:creationId xmlns:p14="http://schemas.microsoft.com/office/powerpoint/2010/main" val="3621531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Encerrar com o Pai Nosso. </a:t>
            </a:r>
          </a:p>
          <a:p>
            <a:endParaRPr lang="pt-BR" baseline="0" dirty="0"/>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29</a:t>
            </a:fld>
            <a:endParaRPr lang="pt-BR" dirty="0"/>
          </a:p>
        </p:txBody>
      </p:sp>
    </p:spTree>
    <p:extLst>
      <p:ext uri="{BB962C8B-B14F-4D97-AF65-F5344CB8AC3E}">
        <p14:creationId xmlns:p14="http://schemas.microsoft.com/office/powerpoint/2010/main" val="9945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7AA54F1-551F-4B2E-B938-69407DAC26D5}" type="slidenum">
              <a:rPr lang="pt-BR" smtClean="0"/>
              <a:t>3</a:t>
            </a:fld>
            <a:endParaRPr lang="pt-BR"/>
          </a:p>
        </p:txBody>
      </p:sp>
    </p:spTree>
    <p:extLst>
      <p:ext uri="{BB962C8B-B14F-4D97-AF65-F5344CB8AC3E}">
        <p14:creationId xmlns:p14="http://schemas.microsoft.com/office/powerpoint/2010/main" val="3555299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30</a:t>
            </a:fld>
            <a:endParaRPr lang="pt-BR" dirty="0"/>
          </a:p>
        </p:txBody>
      </p:sp>
    </p:spTree>
    <p:extLst>
      <p:ext uri="{BB962C8B-B14F-4D97-AF65-F5344CB8AC3E}">
        <p14:creationId xmlns:p14="http://schemas.microsoft.com/office/powerpoint/2010/main" val="612638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Encerrar com o Pai Nosso. </a:t>
            </a:r>
          </a:p>
          <a:p>
            <a:endParaRPr lang="pt-BR" baseline="0" dirty="0"/>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31</a:t>
            </a:fld>
            <a:endParaRPr lang="pt-BR" dirty="0"/>
          </a:p>
        </p:txBody>
      </p:sp>
    </p:spTree>
    <p:extLst>
      <p:ext uri="{BB962C8B-B14F-4D97-AF65-F5344CB8AC3E}">
        <p14:creationId xmlns:p14="http://schemas.microsoft.com/office/powerpoint/2010/main" val="329842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Tratar das</a:t>
            </a:r>
            <a:r>
              <a:rPr lang="pt-BR" baseline="0" dirty="0"/>
              <a:t> chagas da indiferença e da ingratidão. Espírito Miguel em O ESE</a:t>
            </a:r>
          </a:p>
          <a:p>
            <a:r>
              <a:rPr lang="pt-BR" baseline="0" dirty="0"/>
              <a:t>Em relação as bênçãos que recebemos diariamente. </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4</a:t>
            </a:fld>
            <a:endParaRPr lang="pt-BR" dirty="0"/>
          </a:p>
        </p:txBody>
      </p:sp>
    </p:spTree>
    <p:extLst>
      <p:ext uri="{BB962C8B-B14F-4D97-AF65-F5344CB8AC3E}">
        <p14:creationId xmlns:p14="http://schemas.microsoft.com/office/powerpoint/2010/main" val="375326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5</a:t>
            </a:fld>
            <a:endParaRPr lang="pt-BR" dirty="0"/>
          </a:p>
        </p:txBody>
      </p:sp>
    </p:spTree>
    <p:extLst>
      <p:ext uri="{BB962C8B-B14F-4D97-AF65-F5344CB8AC3E}">
        <p14:creationId xmlns:p14="http://schemas.microsoft.com/office/powerpoint/2010/main" val="127962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6</a:t>
            </a:fld>
            <a:endParaRPr lang="pt-BR" dirty="0"/>
          </a:p>
        </p:txBody>
      </p:sp>
    </p:spTree>
    <p:extLst>
      <p:ext uri="{BB962C8B-B14F-4D97-AF65-F5344CB8AC3E}">
        <p14:creationId xmlns:p14="http://schemas.microsoft.com/office/powerpoint/2010/main" val="239523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7</a:t>
            </a:fld>
            <a:endParaRPr lang="pt-BR" dirty="0"/>
          </a:p>
        </p:txBody>
      </p:sp>
    </p:spTree>
    <p:extLst>
      <p:ext uri="{BB962C8B-B14F-4D97-AF65-F5344CB8AC3E}">
        <p14:creationId xmlns:p14="http://schemas.microsoft.com/office/powerpoint/2010/main" val="403718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importância de Lívia para o Senador</a:t>
            </a:r>
          </a:p>
          <a:p>
            <a:r>
              <a:rPr lang="pt-BR" dirty="0"/>
              <a:t>A misericórdia</a:t>
            </a:r>
            <a:r>
              <a:rPr lang="pt-BR" baseline="0" dirty="0"/>
              <a:t> permitindo a presença dos que amamos ao nosso lado. </a:t>
            </a:r>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8</a:t>
            </a:fld>
            <a:endParaRPr lang="pt-BR" dirty="0"/>
          </a:p>
        </p:txBody>
      </p:sp>
    </p:spTree>
    <p:extLst>
      <p:ext uri="{BB962C8B-B14F-4D97-AF65-F5344CB8AC3E}">
        <p14:creationId xmlns:p14="http://schemas.microsoft.com/office/powerpoint/2010/main" val="153088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Tratar</a:t>
            </a:r>
            <a:r>
              <a:rPr lang="pt-BR" baseline="0" dirty="0"/>
              <a:t> das oportunidades de renovação</a:t>
            </a:r>
          </a:p>
          <a:p>
            <a:r>
              <a:rPr lang="pt-BR" baseline="0" dirty="0"/>
              <a:t>A questão 614 de OLE</a:t>
            </a:r>
          </a:p>
          <a:p>
            <a:r>
              <a:rPr lang="pt-BR" baseline="0" dirty="0"/>
              <a:t>A reencarnação sem o sofrimento</a:t>
            </a:r>
          </a:p>
          <a:p>
            <a:endParaRPr lang="pt-BR" dirty="0"/>
          </a:p>
        </p:txBody>
      </p:sp>
      <p:sp>
        <p:nvSpPr>
          <p:cNvPr id="4" name="Espaço Reservado para Número de Slide 3"/>
          <p:cNvSpPr>
            <a:spLocks noGrp="1"/>
          </p:cNvSpPr>
          <p:nvPr>
            <p:ph type="sldNum" sz="quarter" idx="10"/>
          </p:nvPr>
        </p:nvSpPr>
        <p:spPr/>
        <p:txBody>
          <a:bodyPr/>
          <a:lstStyle/>
          <a:p>
            <a:fld id="{9C470774-1657-4A86-BE15-31CC77BE441E}" type="slidenum">
              <a:rPr lang="pt-BR" smtClean="0"/>
              <a:t>9</a:t>
            </a:fld>
            <a:endParaRPr lang="pt-BR" dirty="0"/>
          </a:p>
        </p:txBody>
      </p:sp>
    </p:spTree>
    <p:extLst>
      <p:ext uri="{BB962C8B-B14F-4D97-AF65-F5344CB8AC3E}">
        <p14:creationId xmlns:p14="http://schemas.microsoft.com/office/powerpoint/2010/main" val="1946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99829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137711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65396-A90C-45CE-A654-E3703011608A}" type="slidenum">
              <a:rPr lang="pt-BR" smtClean="0"/>
              <a:t>‹nº›</a:t>
            </a:fld>
            <a:endParaRPr lang="pt-BR"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330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224387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65396-A90C-45CE-A654-E3703011608A}" type="slidenum">
              <a:rPr lang="pt-BR" smtClean="0"/>
              <a:t>‹nº›</a:t>
            </a:fld>
            <a:endParaRPr lang="pt-BR"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800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48397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98125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789840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
        <p:nvSpPr>
          <p:cNvPr id="7" name="Paralelogramo 6"/>
          <p:cNvSpPr/>
          <p:nvPr userDrawn="1"/>
        </p:nvSpPr>
        <p:spPr>
          <a:xfrm rot="2083533">
            <a:off x="4717026" y="-1799669"/>
            <a:ext cx="4512501" cy="10400711"/>
          </a:xfrm>
          <a:prstGeom prst="parallelogram">
            <a:avLst/>
          </a:prstGeom>
          <a:gradFill flip="none" rotWithShape="1">
            <a:gsLst>
              <a:gs pos="20000">
                <a:schemeClr val="bg1"/>
              </a:gs>
              <a:gs pos="95000">
                <a:schemeClr val="accent1">
                  <a:tint val="44500"/>
                  <a:satMod val="160000"/>
                </a:schemeClr>
              </a:gs>
              <a:gs pos="81000">
                <a:schemeClr val="accent1">
                  <a:tint val="44500"/>
                  <a:satMod val="160000"/>
                </a:schemeClr>
              </a:gs>
              <a:gs pos="55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solidFill>
                <a:prstClr val="white"/>
              </a:solidFill>
            </a:endParaRPr>
          </a:p>
        </p:txBody>
      </p:sp>
    </p:spTree>
    <p:extLst>
      <p:ext uri="{BB962C8B-B14F-4D97-AF65-F5344CB8AC3E}">
        <p14:creationId xmlns:p14="http://schemas.microsoft.com/office/powerpoint/2010/main" val="358730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
        <p:nvSpPr>
          <p:cNvPr id="7" name="Paralelogramo 6"/>
          <p:cNvSpPr/>
          <p:nvPr userDrawn="1"/>
        </p:nvSpPr>
        <p:spPr>
          <a:xfrm rot="2083533">
            <a:off x="4717026" y="-1799669"/>
            <a:ext cx="4512501" cy="10400711"/>
          </a:xfrm>
          <a:prstGeom prst="parallelogram">
            <a:avLst/>
          </a:prstGeom>
          <a:gradFill flip="none" rotWithShape="1">
            <a:gsLst>
              <a:gs pos="20000">
                <a:schemeClr val="bg1"/>
              </a:gs>
              <a:gs pos="95000">
                <a:schemeClr val="accent1">
                  <a:tint val="44500"/>
                  <a:satMod val="160000"/>
                </a:schemeClr>
              </a:gs>
              <a:gs pos="81000">
                <a:schemeClr val="accent1">
                  <a:tint val="44500"/>
                  <a:satMod val="160000"/>
                </a:schemeClr>
              </a:gs>
              <a:gs pos="55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solidFill>
                <a:prstClr val="white"/>
              </a:solidFill>
            </a:endParaRPr>
          </a:p>
        </p:txBody>
      </p:sp>
    </p:spTree>
    <p:extLst>
      <p:ext uri="{BB962C8B-B14F-4D97-AF65-F5344CB8AC3E}">
        <p14:creationId xmlns:p14="http://schemas.microsoft.com/office/powerpoint/2010/main" val="3357398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15297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1346288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602642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dirty="0">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089679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dirty="0">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919672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dirty="0">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184186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97904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13160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420646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10965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45578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426321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270097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16197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332189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287499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1E11EA64-8408-41EC-96FF-4CCC622C5C65}" type="datetimeFigureOut">
              <a:rPr lang="pt-BR" smtClean="0"/>
              <a:t>09/05/2020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265396-A90C-45CE-A654-E3703011608A}" type="slidenum">
              <a:rPr lang="pt-BR" smtClean="0"/>
              <a:t>‹nº›</a:t>
            </a:fld>
            <a:endParaRPr lang="pt-BR" dirty="0"/>
          </a:p>
        </p:txBody>
      </p:sp>
    </p:spTree>
    <p:extLst>
      <p:ext uri="{BB962C8B-B14F-4D97-AF65-F5344CB8AC3E}">
        <p14:creationId xmlns:p14="http://schemas.microsoft.com/office/powerpoint/2010/main" val="178251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E11EA64-8408-41EC-96FF-4CCC622C5C65}" type="datetimeFigureOut">
              <a:rPr lang="pt-BR" smtClean="0"/>
              <a:t>09/05/2020</a:t>
            </a:fld>
            <a:endParaRPr lang="pt-BR"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265396-A90C-45CE-A654-E3703011608A}" type="slidenum">
              <a:rPr lang="pt-BR" smtClean="0"/>
              <a:t>‹nº›</a:t>
            </a:fld>
            <a:endParaRPr lang="pt-BR" dirty="0"/>
          </a:p>
        </p:txBody>
      </p:sp>
    </p:spTree>
    <p:extLst>
      <p:ext uri="{BB962C8B-B14F-4D97-AF65-F5344CB8AC3E}">
        <p14:creationId xmlns:p14="http://schemas.microsoft.com/office/powerpoint/2010/main" val="240811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43781-39C6-4668-889C-A968EA08AFFB}" type="datetimeFigureOut">
              <a:rPr lang="pt-BR" smtClean="0">
                <a:solidFill>
                  <a:prstClr val="black">
                    <a:tint val="75000"/>
                  </a:prstClr>
                </a:solidFill>
              </a:rPr>
              <a:pPr/>
              <a:t>09/05/2020</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93E85-CBBF-45D8-AAE7-D94D14F47BE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8185111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6B79E008-DC37-4666-A916-4A4B8A2B5A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F9A71B15-1984-4C52-9D91-56CF265D7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7540751"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40278" y="967417"/>
            <a:ext cx="6675215" cy="3943250"/>
          </a:xfrm>
        </p:spPr>
        <p:txBody>
          <a:bodyPr>
            <a:normAutofit/>
          </a:bodyPr>
          <a:lstStyle/>
          <a:p>
            <a:r>
              <a:rPr lang="pt-BR" sz="4000">
                <a:solidFill>
                  <a:srgbClr val="FEFFFF"/>
                </a:solidFill>
              </a:rPr>
              <a:t>Seminário </a:t>
            </a:r>
            <a:br>
              <a:rPr lang="pt-BR" sz="4000">
                <a:solidFill>
                  <a:srgbClr val="FEFFFF"/>
                </a:solidFill>
              </a:rPr>
            </a:br>
            <a:r>
              <a:rPr lang="pt-BR" sz="4000">
                <a:solidFill>
                  <a:srgbClr val="FEFFFF"/>
                </a:solidFill>
              </a:rPr>
              <a:t>Há 2000 anos</a:t>
            </a:r>
          </a:p>
        </p:txBody>
      </p:sp>
      <p:pic>
        <p:nvPicPr>
          <p:cNvPr id="4" name="Imagem 3">
            <a:extLst>
              <a:ext uri="{FF2B5EF4-FFF2-40B4-BE49-F238E27FC236}">
                <a16:creationId xmlns:a16="http://schemas.microsoft.com/office/drawing/2014/main" xmlns="" id="{6E147FF3-C101-47E1-A3D7-EBEC25A109AC}"/>
              </a:ext>
            </a:extLst>
          </p:cNvPr>
          <p:cNvPicPr>
            <a:picLocks noChangeAspect="1"/>
          </p:cNvPicPr>
          <p:nvPr/>
        </p:nvPicPr>
        <p:blipFill rotWithShape="1">
          <a:blip r:embed="rId3"/>
          <a:srcRect r="294"/>
          <a:stretch/>
        </p:blipFill>
        <p:spPr>
          <a:xfrm>
            <a:off x="7540750" y="-393"/>
            <a:ext cx="4651250" cy="6858786"/>
          </a:xfrm>
          <a:prstGeom prst="rect">
            <a:avLst/>
          </a:prstGeom>
        </p:spPr>
      </p:pic>
      <p:sp>
        <p:nvSpPr>
          <p:cNvPr id="22" name="Freeform 23">
            <a:extLst>
              <a:ext uri="{FF2B5EF4-FFF2-40B4-BE49-F238E27FC236}">
                <a16:creationId xmlns:a16="http://schemas.microsoft.com/office/drawing/2014/main" xmlns="" id="{C3342805-0EAA-42F0-9D6F-8ED1D6BA3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ubtítulo 2"/>
          <p:cNvSpPr>
            <a:spLocks noGrp="1"/>
          </p:cNvSpPr>
          <p:nvPr>
            <p:ph type="subTitle" idx="1"/>
          </p:nvPr>
        </p:nvSpPr>
        <p:spPr>
          <a:xfrm>
            <a:off x="540278" y="5189400"/>
            <a:ext cx="6692953" cy="544260"/>
          </a:xfrm>
        </p:spPr>
        <p:txBody>
          <a:bodyPr anchor="ctr">
            <a:normAutofit/>
          </a:bodyPr>
          <a:lstStyle/>
          <a:p>
            <a:pPr>
              <a:lnSpc>
                <a:spcPct val="90000"/>
              </a:lnSpc>
            </a:pPr>
            <a:r>
              <a:rPr lang="pt-BR" sz="1600">
                <a:solidFill>
                  <a:srgbClr val="FEFFFF"/>
                </a:solidFill>
              </a:rPr>
              <a:t>A Contribuição de Emmanuel para o Estudo e a Prática do Evangelho</a:t>
            </a:r>
          </a:p>
        </p:txBody>
      </p:sp>
    </p:spTree>
    <p:extLst>
      <p:ext uri="{BB962C8B-B14F-4D97-AF65-F5344CB8AC3E}">
        <p14:creationId xmlns:p14="http://schemas.microsoft.com/office/powerpoint/2010/main" val="914612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92500" lnSpcReduction="10000"/>
          </a:bodyPr>
          <a:lstStyle/>
          <a:p>
            <a:pPr marL="0" indent="0" algn="just">
              <a:buNone/>
            </a:pPr>
            <a:r>
              <a:rPr lang="pt-BR" sz="4200" dirty="0"/>
              <a:t>“Publius é um bom coração, generoso e idealista, mas, como patrício descendente de família das mais ilustres da República, é vaidoso em demasia. Homens dessa natureza requerem grande senso psicológico da mulher...”</a:t>
            </a:r>
          </a:p>
          <a:p>
            <a:pPr marL="0" indent="0" algn="r">
              <a:buNone/>
            </a:pPr>
            <a:r>
              <a:rPr lang="pt-BR" dirty="0"/>
              <a:t>pag. 29</a:t>
            </a:r>
          </a:p>
          <a:p>
            <a:pPr marL="0" indent="0">
              <a:buNone/>
            </a:pPr>
            <a:endParaRPr lang="pt-BR" dirty="0"/>
          </a:p>
          <a:p>
            <a:endParaRPr lang="pt-BR" dirty="0"/>
          </a:p>
          <a:p>
            <a:r>
              <a:rPr lang="pt-BR" dirty="0"/>
              <a:t>Calpúrnia e Lívia em diálogo antes da viagem para Jerusalém</a:t>
            </a:r>
          </a:p>
          <a:p>
            <a:endParaRPr lang="pt-BR" dirty="0"/>
          </a:p>
          <a:p>
            <a:pPr marL="0" indent="0">
              <a:buNone/>
            </a:pPr>
            <a:endParaRPr lang="pt-BR" dirty="0"/>
          </a:p>
        </p:txBody>
      </p:sp>
    </p:spTree>
    <p:extLst>
      <p:ext uri="{BB962C8B-B14F-4D97-AF65-F5344CB8AC3E}">
        <p14:creationId xmlns:p14="http://schemas.microsoft.com/office/powerpoint/2010/main" val="3330880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70000" lnSpcReduction="20000"/>
          </a:bodyPr>
          <a:lstStyle/>
          <a:p>
            <a:pPr marL="0" indent="0" algn="just">
              <a:buNone/>
            </a:pPr>
            <a:r>
              <a:rPr lang="pt-BR" sz="4200" dirty="0"/>
              <a:t>“Algumas regiões da Palestina, segundo os meus próprios conhecimentos, estão infestadas de malfeitores e é necessário estejas precavido contra eles, principalmente na tua marcha em demanda de Jerusalém. Leva contigo, tão logo aportes com a família, o maior número de escravos para a tua garantia e dos teus, e, na hipótese de ataques, não hesites em castigar com severidade e aspereza”</a:t>
            </a:r>
          </a:p>
          <a:p>
            <a:pPr marL="0" indent="0" algn="r">
              <a:buNone/>
            </a:pPr>
            <a:r>
              <a:rPr lang="pt-BR" dirty="0"/>
              <a:t>pag. 32</a:t>
            </a:r>
          </a:p>
          <a:p>
            <a:pPr marL="0" indent="0">
              <a:buNone/>
            </a:pPr>
            <a:endParaRPr lang="pt-BR" dirty="0"/>
          </a:p>
          <a:p>
            <a:endParaRPr lang="pt-BR" dirty="0"/>
          </a:p>
          <a:p>
            <a:r>
              <a:rPr lang="pt-BR" sz="2600" dirty="0"/>
              <a:t>O conselho infeliz de Flamínio relembrado por Publius quando do castigo infringido a Saul </a:t>
            </a:r>
          </a:p>
          <a:p>
            <a:endParaRPr lang="pt-BR" dirty="0"/>
          </a:p>
          <a:p>
            <a:pPr marL="0" indent="0">
              <a:buNone/>
            </a:pPr>
            <a:endParaRPr lang="pt-BR" dirty="0"/>
          </a:p>
        </p:txBody>
      </p:sp>
    </p:spTree>
    <p:extLst>
      <p:ext uri="{BB962C8B-B14F-4D97-AF65-F5344CB8AC3E}">
        <p14:creationId xmlns:p14="http://schemas.microsoft.com/office/powerpoint/2010/main" val="3953146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92500"/>
          </a:bodyPr>
          <a:lstStyle/>
          <a:p>
            <a:pPr marL="0" indent="0" algn="just">
              <a:buNone/>
            </a:pPr>
            <a:r>
              <a:rPr lang="pt-BR" sz="4200" dirty="0"/>
              <a:t>“Como ousa discutir minhas determinações, quando guardo a consciência de haver praticado a justiça? Não posso modificar as minhas deliberações... ”</a:t>
            </a:r>
          </a:p>
          <a:p>
            <a:pPr marL="0" indent="0" algn="r">
              <a:buNone/>
            </a:pPr>
            <a:r>
              <a:rPr lang="pt-BR" dirty="0"/>
              <a:t>pag. 37</a:t>
            </a:r>
          </a:p>
          <a:p>
            <a:pPr marL="0" indent="0">
              <a:buNone/>
            </a:pPr>
            <a:endParaRPr lang="pt-BR" dirty="0"/>
          </a:p>
          <a:p>
            <a:endParaRPr lang="pt-BR" dirty="0"/>
          </a:p>
          <a:p>
            <a:r>
              <a:rPr lang="pt-BR" sz="2600" dirty="0"/>
              <a:t>Publius a André que lhe rogava a libertação do filho</a:t>
            </a:r>
          </a:p>
          <a:p>
            <a:endParaRPr lang="pt-BR" dirty="0"/>
          </a:p>
          <a:p>
            <a:pPr marL="0" indent="0">
              <a:buNone/>
            </a:pPr>
            <a:endParaRPr lang="pt-BR" dirty="0"/>
          </a:p>
        </p:txBody>
      </p:sp>
    </p:spTree>
    <p:extLst>
      <p:ext uri="{BB962C8B-B14F-4D97-AF65-F5344CB8AC3E}">
        <p14:creationId xmlns:p14="http://schemas.microsoft.com/office/powerpoint/2010/main" val="177413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4649" y="639876"/>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92500" lnSpcReduction="10000"/>
          </a:bodyPr>
          <a:lstStyle/>
          <a:p>
            <a:pPr marL="0" indent="0" algn="just">
              <a:buNone/>
            </a:pPr>
            <a:r>
              <a:rPr lang="pt-BR" sz="4200" dirty="0"/>
              <a:t>“E por falar de Nazaré, já ouvistes falar do seu Profeta?”</a:t>
            </a:r>
          </a:p>
          <a:p>
            <a:pPr marL="0" indent="0" algn="just">
              <a:buNone/>
            </a:pPr>
            <a:r>
              <a:rPr lang="pt-BR" sz="4200" dirty="0"/>
              <a:t>“...fiquei realmente intrigado com a figura impressionante de um galileu ainda moço, quando passava, à alguns dias por Cafarnaum.”</a:t>
            </a:r>
          </a:p>
          <a:p>
            <a:pPr marL="0" indent="0" algn="r">
              <a:buNone/>
            </a:pPr>
            <a:r>
              <a:rPr lang="pt-BR" dirty="0"/>
              <a:t>pag. 46 e 47</a:t>
            </a:r>
          </a:p>
          <a:p>
            <a:pPr marL="0" indent="0">
              <a:buNone/>
            </a:pPr>
            <a:endParaRPr lang="pt-BR" dirty="0"/>
          </a:p>
          <a:p>
            <a:endParaRPr lang="pt-BR" dirty="0"/>
          </a:p>
          <a:p>
            <a:r>
              <a:rPr lang="pt-BR" sz="2600" dirty="0"/>
              <a:t>Sulpício Tarquinius comentando sobre suas impressões sobre Jesus</a:t>
            </a:r>
          </a:p>
          <a:p>
            <a:endParaRPr lang="pt-BR" dirty="0"/>
          </a:p>
          <a:p>
            <a:pPr marL="0" indent="0">
              <a:buNone/>
            </a:pPr>
            <a:endParaRPr lang="pt-BR" dirty="0"/>
          </a:p>
        </p:txBody>
      </p:sp>
    </p:spTree>
    <p:extLst>
      <p:ext uri="{BB962C8B-B14F-4D97-AF65-F5344CB8AC3E}">
        <p14:creationId xmlns:p14="http://schemas.microsoft.com/office/powerpoint/2010/main" val="1864472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4649" y="576813"/>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a:bodyPr>
          <a:lstStyle/>
          <a:p>
            <a:pPr marL="0" indent="0" algn="just">
              <a:buNone/>
            </a:pPr>
            <a:r>
              <a:rPr lang="pt-BR" sz="4200" dirty="0"/>
              <a:t>“Senador, por que me procuras?”</a:t>
            </a:r>
          </a:p>
          <a:p>
            <a:pPr marL="0" indent="0" algn="r">
              <a:buNone/>
            </a:pPr>
            <a:r>
              <a:rPr lang="pt-BR" dirty="0"/>
              <a:t>pag. 68</a:t>
            </a:r>
          </a:p>
          <a:p>
            <a:pPr marL="0" indent="0">
              <a:buNone/>
            </a:pPr>
            <a:endParaRPr lang="pt-BR" dirty="0"/>
          </a:p>
          <a:p>
            <a:endParaRPr lang="pt-BR" dirty="0"/>
          </a:p>
          <a:p>
            <a:pPr algn="just"/>
            <a:r>
              <a:rPr lang="pt-BR" sz="2600" dirty="0"/>
              <a:t>Jesus, dirigindo-se ao orgulhoso senador cujo orgulho não lhe permitira procurar Jesus na claridade do dia</a:t>
            </a:r>
          </a:p>
          <a:p>
            <a:endParaRPr lang="pt-BR" dirty="0"/>
          </a:p>
          <a:p>
            <a:pPr marL="0" indent="0">
              <a:buNone/>
            </a:pPr>
            <a:endParaRPr lang="pt-BR" dirty="0"/>
          </a:p>
        </p:txBody>
      </p:sp>
    </p:spTree>
    <p:extLst>
      <p:ext uri="{BB962C8B-B14F-4D97-AF65-F5344CB8AC3E}">
        <p14:creationId xmlns:p14="http://schemas.microsoft.com/office/powerpoint/2010/main" val="3783491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2760" y="624110"/>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77500" lnSpcReduction="20000"/>
          </a:bodyPr>
          <a:lstStyle/>
          <a:p>
            <a:pPr marL="0" indent="0" algn="just">
              <a:buNone/>
            </a:pPr>
            <a:r>
              <a:rPr lang="pt-BR" sz="4200" dirty="0"/>
              <a:t>“Soa para o teu espírito, neste momento, um minuto glorioso, se conseguires utilizar tua liberdade para que seja ele, em teu coração, doravante um cântico de amor, de humildade e de fé, na hora indeterminável da redenção, dentro da eternidade.”</a:t>
            </a:r>
          </a:p>
          <a:p>
            <a:pPr marL="0" indent="0" algn="just">
              <a:buNone/>
            </a:pPr>
            <a:r>
              <a:rPr lang="pt-BR" sz="4200" dirty="0"/>
              <a:t>“Está, porém, no teu querer o aproveitá-lo agora, ou daqui a alguns milênios...</a:t>
            </a:r>
          </a:p>
          <a:p>
            <a:pPr marL="0" indent="0" algn="r">
              <a:buNone/>
            </a:pPr>
            <a:r>
              <a:rPr lang="pt-BR" dirty="0"/>
              <a:t>pag. 68</a:t>
            </a:r>
          </a:p>
          <a:p>
            <a:pPr marL="0" indent="0">
              <a:buNone/>
            </a:pPr>
            <a:endParaRPr lang="pt-BR" dirty="0"/>
          </a:p>
          <a:p>
            <a:endParaRPr lang="pt-BR" dirty="0"/>
          </a:p>
          <a:p>
            <a:pPr marL="0" indent="0" algn="r">
              <a:buNone/>
            </a:pPr>
            <a:r>
              <a:rPr lang="pt-BR" sz="2600" dirty="0"/>
              <a:t>Jesus</a:t>
            </a:r>
          </a:p>
          <a:p>
            <a:endParaRPr lang="pt-BR" dirty="0"/>
          </a:p>
          <a:p>
            <a:pPr marL="0" indent="0">
              <a:buNone/>
            </a:pPr>
            <a:endParaRPr lang="pt-BR" dirty="0"/>
          </a:p>
        </p:txBody>
      </p:sp>
    </p:spTree>
    <p:extLst>
      <p:ext uri="{BB962C8B-B14F-4D97-AF65-F5344CB8AC3E}">
        <p14:creationId xmlns:p14="http://schemas.microsoft.com/office/powerpoint/2010/main" val="856083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Redenção</a:t>
            </a:r>
          </a:p>
        </p:txBody>
      </p:sp>
      <p:sp>
        <p:nvSpPr>
          <p:cNvPr id="3" name="Espaço Reservado para Conteúdo 2"/>
          <p:cNvSpPr>
            <a:spLocks noGrp="1"/>
          </p:cNvSpPr>
          <p:nvPr>
            <p:ph idx="1"/>
          </p:nvPr>
        </p:nvSpPr>
        <p:spPr>
          <a:xfrm>
            <a:off x="2592925" y="1264555"/>
            <a:ext cx="8915400" cy="5013434"/>
          </a:xfrm>
        </p:spPr>
        <p:txBody>
          <a:bodyPr>
            <a:noAutofit/>
          </a:bodyPr>
          <a:lstStyle/>
          <a:p>
            <a:pPr marL="0" indent="0" algn="just">
              <a:buNone/>
            </a:pPr>
            <a:r>
              <a:rPr lang="pt-BR" dirty="0"/>
              <a:t>“</a:t>
            </a:r>
            <a:r>
              <a:rPr lang="pt-BR" b="1" dirty="0"/>
              <a:t>O problema fundamental da redenção</a:t>
            </a:r>
            <a:r>
              <a:rPr lang="pt-BR" dirty="0"/>
              <a:t>, meu amigo, não se resume a palavras faladas ou escritas. É muito fácil pronunciar belos discursos e prestar excelentes informações, guardando, embora, a cegueira nos próprios olhos.</a:t>
            </a:r>
          </a:p>
          <a:p>
            <a:pPr marL="0" indent="0" algn="just">
              <a:buNone/>
            </a:pPr>
            <a:r>
              <a:rPr lang="pt-BR" dirty="0"/>
              <a:t>     Nossa necessidade básica é de luz própria, de esclarecimento íntimo, de autoeducação, de conversão substancial do “eu” ao reino de Deus.</a:t>
            </a:r>
          </a:p>
          <a:p>
            <a:pPr marL="0" indent="0" algn="just">
              <a:buNone/>
            </a:pPr>
            <a:r>
              <a:rPr lang="pt-BR" dirty="0"/>
              <a:t>     Podes falar maravilhosamente acerca da vida, argumentar com brilho sobre a fé, ensinar os valores da crença, comer o pão da consolação, exaltar a paz, recolher as flores do bem, aproveitar os frutos da generosidade alheia, conquistar a coroa efêmera do louvor fácil, amontoar títulos diversos que te exornem a personalidade em trânsito pelos vales do mundo...</a:t>
            </a:r>
          </a:p>
          <a:p>
            <a:pPr marL="0" indent="0" algn="just">
              <a:buNone/>
            </a:pPr>
            <a:r>
              <a:rPr lang="pt-BR" dirty="0"/>
              <a:t>     Tudo isso, em verdade, pode fazer o espírito que se demora, indefinidamente, em certos ângulos da estrada.</a:t>
            </a:r>
          </a:p>
          <a:p>
            <a:pPr marL="0" indent="0" algn="just">
              <a:buNone/>
            </a:pPr>
            <a:r>
              <a:rPr lang="pt-BR" dirty="0"/>
              <a:t>     Todavia, avançar sem luz é impossível.”</a:t>
            </a:r>
          </a:p>
          <a:p>
            <a:pPr marL="0" indent="0" algn="just">
              <a:buNone/>
            </a:pPr>
            <a:endParaRPr lang="pt-BR" dirty="0"/>
          </a:p>
          <a:p>
            <a:pPr marL="0" indent="0" algn="r">
              <a:buNone/>
            </a:pPr>
            <a:r>
              <a:rPr lang="pt-BR" dirty="0"/>
              <a:t>(Caminho, verdade e vida. Ed. FEB. Cap. 180)</a:t>
            </a:r>
          </a:p>
        </p:txBody>
      </p:sp>
    </p:spTree>
    <p:extLst>
      <p:ext uri="{BB962C8B-B14F-4D97-AF65-F5344CB8AC3E}">
        <p14:creationId xmlns:p14="http://schemas.microsoft.com/office/powerpoint/2010/main" val="1719569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Redenção</a:t>
            </a:r>
          </a:p>
        </p:txBody>
      </p:sp>
      <p:sp>
        <p:nvSpPr>
          <p:cNvPr id="3" name="Espaço Reservado para Conteúdo 2"/>
          <p:cNvSpPr>
            <a:spLocks noGrp="1"/>
          </p:cNvSpPr>
          <p:nvPr>
            <p:ph idx="1"/>
          </p:nvPr>
        </p:nvSpPr>
        <p:spPr/>
        <p:txBody>
          <a:bodyPr>
            <a:normAutofit fontScale="92500" lnSpcReduction="10000"/>
          </a:bodyPr>
          <a:lstStyle/>
          <a:p>
            <a:pPr marL="0" indent="0" algn="just">
              <a:buNone/>
            </a:pPr>
            <a:r>
              <a:rPr lang="pt-BR" sz="2800" dirty="0"/>
              <a:t>“Foi por isso que, em marcha inquietante para o supremo testemunho de lealdade a Deus, apiedou-se de quantos Lhe estenderiam a </a:t>
            </a:r>
            <a:r>
              <a:rPr lang="pt-BR" sz="2800" b="1" dirty="0"/>
              <a:t>Obra de Redenção </a:t>
            </a:r>
            <a:r>
              <a:rPr lang="pt-BR" sz="2800" dirty="0"/>
              <a:t>e prometeu-lhes a vinda do Consolador – O Espírito da Verdade – que Lhe restabeleceria a esperança e aclararia a palavra.”</a:t>
            </a:r>
          </a:p>
          <a:p>
            <a:pPr marL="0" indent="0" algn="just">
              <a:buNone/>
            </a:pPr>
            <a:endParaRPr lang="pt-BR" sz="2800" dirty="0"/>
          </a:p>
          <a:p>
            <a:pPr marL="0" indent="0" algn="r">
              <a:buNone/>
            </a:pPr>
            <a:r>
              <a:rPr lang="pt-BR" sz="2800" dirty="0"/>
              <a:t>(Doutrina de luz. Ed. GEEM. Cap. Saudando Allan Kardec)</a:t>
            </a:r>
          </a:p>
        </p:txBody>
      </p:sp>
    </p:spTree>
    <p:extLst>
      <p:ext uri="{BB962C8B-B14F-4D97-AF65-F5344CB8AC3E}">
        <p14:creationId xmlns:p14="http://schemas.microsoft.com/office/powerpoint/2010/main" val="2716091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62500" lnSpcReduction="20000"/>
          </a:bodyPr>
          <a:lstStyle/>
          <a:p>
            <a:pPr marL="0" indent="0" algn="just">
              <a:buNone/>
            </a:pPr>
            <a:r>
              <a:rPr lang="pt-BR" sz="5100" dirty="0"/>
              <a:t>“Publius Lentulus, por que desprezaste o minuto glorioso, com o qual poderias ter comprado a hora interminável e radiosa da tua redenção na eternidade?</a:t>
            </a:r>
          </a:p>
          <a:p>
            <a:pPr marL="0" indent="0" algn="just">
              <a:buNone/>
            </a:pPr>
            <a:r>
              <a:rPr lang="pt-BR" sz="5100" dirty="0"/>
              <a:t>Estivestes, esta noite, entre dois caminhos...”</a:t>
            </a:r>
          </a:p>
          <a:p>
            <a:pPr marL="0" indent="0" algn="just">
              <a:buNone/>
            </a:pPr>
            <a:r>
              <a:rPr lang="pt-BR" sz="5100" dirty="0"/>
              <a:t>...</a:t>
            </a:r>
          </a:p>
          <a:p>
            <a:pPr marL="0" indent="0" algn="just">
              <a:buNone/>
            </a:pPr>
            <a:r>
              <a:rPr lang="pt-BR" sz="5100" dirty="0"/>
              <a:t>“Retempera todas as fibras do teu eu, pois enorme há de ser, doravante, a tua luta!...”</a:t>
            </a:r>
          </a:p>
          <a:p>
            <a:pPr marL="0" indent="0" algn="r">
              <a:buNone/>
            </a:pPr>
            <a:r>
              <a:rPr lang="pt-BR" dirty="0"/>
              <a:t>pag. 74</a:t>
            </a:r>
          </a:p>
          <a:p>
            <a:pPr marL="0" indent="0">
              <a:buNone/>
            </a:pPr>
            <a:endParaRPr lang="pt-BR" dirty="0"/>
          </a:p>
          <a:p>
            <a:r>
              <a:rPr lang="pt-BR" sz="2600" dirty="0"/>
              <a:t>Os juízes em novo sonho de Publius </a:t>
            </a:r>
            <a:endParaRPr lang="pt-BR" dirty="0"/>
          </a:p>
        </p:txBody>
      </p:sp>
    </p:spTree>
    <p:extLst>
      <p:ext uri="{BB962C8B-B14F-4D97-AF65-F5344CB8AC3E}">
        <p14:creationId xmlns:p14="http://schemas.microsoft.com/office/powerpoint/2010/main" val="1586930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85000" lnSpcReduction="10000"/>
          </a:bodyPr>
          <a:lstStyle/>
          <a:p>
            <a:pPr marL="0" indent="0" algn="just">
              <a:buNone/>
            </a:pPr>
            <a:r>
              <a:rPr lang="pt-BR" sz="5100" dirty="0"/>
              <a:t>“Mas já que guardais no coração os melhores escrúpulos, por que não envias o prisioneiro ao julgamento de Ântipas, a quem com mais propriedade, deve interessar a solução de semelhante assunto?”</a:t>
            </a:r>
          </a:p>
          <a:p>
            <a:pPr marL="0" indent="0" algn="r">
              <a:buNone/>
            </a:pPr>
            <a:r>
              <a:rPr lang="pt-BR" dirty="0"/>
              <a:t>pag. 108</a:t>
            </a:r>
          </a:p>
          <a:p>
            <a:pPr marL="0" indent="0">
              <a:buNone/>
            </a:pPr>
            <a:endParaRPr lang="pt-BR" dirty="0"/>
          </a:p>
          <a:p>
            <a:r>
              <a:rPr lang="pt-BR" sz="2600" dirty="0"/>
              <a:t>A sugestão de enviar Jesus à Herodes é do próprio Publius</a:t>
            </a:r>
            <a:endParaRPr lang="pt-BR" dirty="0"/>
          </a:p>
        </p:txBody>
      </p:sp>
    </p:spTree>
    <p:extLst>
      <p:ext uri="{BB962C8B-B14F-4D97-AF65-F5344CB8AC3E}">
        <p14:creationId xmlns:p14="http://schemas.microsoft.com/office/powerpoint/2010/main" val="3910311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contribuição de Emmanuel</a:t>
            </a:r>
          </a:p>
        </p:txBody>
      </p:sp>
      <p:sp>
        <p:nvSpPr>
          <p:cNvPr id="10" name="Espaço Reservado para Conteúdo 2"/>
          <p:cNvSpPr txBox="1">
            <a:spLocks/>
          </p:cNvSpPr>
          <p:nvPr/>
        </p:nvSpPr>
        <p:spPr>
          <a:xfrm>
            <a:off x="1402646" y="1417638"/>
            <a:ext cx="2772816" cy="434522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400" dirty="0">
                <a:solidFill>
                  <a:prstClr val="black"/>
                </a:solidFill>
              </a:rPr>
              <a:t>Grande produção de textos e livros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061" y="1346133"/>
            <a:ext cx="3036052" cy="438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255" y="1359989"/>
            <a:ext cx="2971489" cy="436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039" t="5480" r="11905" b="4800"/>
          <a:stretch/>
        </p:blipFill>
        <p:spPr bwMode="auto">
          <a:xfrm>
            <a:off x="1801096" y="3677188"/>
            <a:ext cx="989198" cy="14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4290" r="14635"/>
          <a:stretch/>
        </p:blipFill>
        <p:spPr bwMode="auto">
          <a:xfrm>
            <a:off x="1597563" y="4118363"/>
            <a:ext cx="1037953" cy="146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281" y="2281517"/>
            <a:ext cx="821198" cy="125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0518" y="2332775"/>
            <a:ext cx="75114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481" y="2908839"/>
            <a:ext cx="923925" cy="12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15090" r="15092"/>
          <a:stretch/>
        </p:blipFill>
        <p:spPr bwMode="auto">
          <a:xfrm>
            <a:off x="2724216" y="4439932"/>
            <a:ext cx="891875" cy="127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11">
            <a:extLst>
              <a:ext uri="{28A0092B-C50C-407E-A947-70E740481C1C}">
                <a14:useLocalDpi xmlns:a14="http://schemas.microsoft.com/office/drawing/2010/main" val="0"/>
              </a:ext>
            </a:extLst>
          </a:blip>
          <a:srcRect l="14285" r="14935"/>
          <a:stretch/>
        </p:blipFill>
        <p:spPr bwMode="auto">
          <a:xfrm>
            <a:off x="3436091" y="1844510"/>
            <a:ext cx="755072"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m 2">
            <a:extLst>
              <a:ext uri="{FF2B5EF4-FFF2-40B4-BE49-F238E27FC236}">
                <a16:creationId xmlns:a16="http://schemas.microsoft.com/office/drawing/2014/main" xmlns="" id="{6CEC0072-01D7-4099-AF7F-606EFD1C0051}"/>
              </a:ext>
            </a:extLst>
          </p:cNvPr>
          <p:cNvPicPr>
            <a:picLocks noChangeAspect="1"/>
          </p:cNvPicPr>
          <p:nvPr/>
        </p:nvPicPr>
        <p:blipFill>
          <a:blip r:embed="rId12"/>
          <a:stretch>
            <a:fillRect/>
          </a:stretch>
        </p:blipFill>
        <p:spPr>
          <a:xfrm>
            <a:off x="4903068" y="2281517"/>
            <a:ext cx="2430622" cy="3316786"/>
          </a:xfrm>
          <a:prstGeom prst="rect">
            <a:avLst/>
          </a:prstGeom>
        </p:spPr>
      </p:pic>
    </p:spTree>
    <p:extLst>
      <p:ext uri="{BB962C8B-B14F-4D97-AF65-F5344CB8AC3E}">
        <p14:creationId xmlns:p14="http://schemas.microsoft.com/office/powerpoint/2010/main" val="1829209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92500" lnSpcReduction="10000"/>
          </a:bodyPr>
          <a:lstStyle/>
          <a:p>
            <a:pPr marL="0" indent="0" algn="just">
              <a:buNone/>
            </a:pPr>
            <a:r>
              <a:rPr lang="pt-BR" sz="5100" dirty="0"/>
              <a:t>“Em Cafarnaum, os seguidores do Mestre de Nazaré organizaram imediatamente uma grande comunidade de crentes do Messias...”</a:t>
            </a:r>
          </a:p>
          <a:p>
            <a:pPr marL="0" indent="0" algn="r">
              <a:buNone/>
            </a:pPr>
            <a:r>
              <a:rPr lang="pt-BR" dirty="0"/>
              <a:t>pag. 138</a:t>
            </a:r>
          </a:p>
          <a:p>
            <a:pPr marL="0" indent="0">
              <a:buNone/>
            </a:pPr>
            <a:endParaRPr lang="pt-BR" dirty="0"/>
          </a:p>
          <a:p>
            <a:r>
              <a:rPr lang="pt-BR" sz="2600" dirty="0"/>
              <a:t>As primeiras comunidades </a:t>
            </a:r>
            <a:endParaRPr lang="pt-BR" dirty="0"/>
          </a:p>
        </p:txBody>
      </p:sp>
    </p:spTree>
    <p:extLst>
      <p:ext uri="{BB962C8B-B14F-4D97-AF65-F5344CB8AC3E}">
        <p14:creationId xmlns:p14="http://schemas.microsoft.com/office/powerpoint/2010/main" val="3374448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62500" lnSpcReduction="20000"/>
          </a:bodyPr>
          <a:lstStyle/>
          <a:p>
            <a:pPr marL="0" indent="0" algn="just">
              <a:buNone/>
            </a:pPr>
            <a:r>
              <a:rPr lang="pt-BR" sz="5100" dirty="0"/>
              <a:t>“Nessa época, os cristãos não possuíam os evangelhos escritos, que somente um pouco depois apareciam no mundo grafados pelos Apóstolos, razão pela qual todos os pregadores da Boa Nova colecionavam as máximas e as lições do Mestre, de próprio punho ou com a cooperação dos escribas do tempo, catalogando-se, desse modo, os ensinamentos de Jesus para o estudo necessário nas assembleias públicas das sinagogas”</a:t>
            </a:r>
          </a:p>
          <a:p>
            <a:pPr marL="0" indent="0" algn="r">
              <a:buNone/>
            </a:pPr>
            <a:r>
              <a:rPr lang="pt-BR" sz="2600" dirty="0"/>
              <a:t>pag. 147</a:t>
            </a:r>
          </a:p>
        </p:txBody>
      </p:sp>
    </p:spTree>
    <p:extLst>
      <p:ext uri="{BB962C8B-B14F-4D97-AF65-F5344CB8AC3E}">
        <p14:creationId xmlns:p14="http://schemas.microsoft.com/office/powerpoint/2010/main" val="3895542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obra </a:t>
            </a:r>
          </a:p>
        </p:txBody>
      </p:sp>
      <p:sp>
        <p:nvSpPr>
          <p:cNvPr id="3" name="Espaço Reservado para Conteúdo 2"/>
          <p:cNvSpPr>
            <a:spLocks noGrp="1"/>
          </p:cNvSpPr>
          <p:nvPr>
            <p:ph idx="1"/>
          </p:nvPr>
        </p:nvSpPr>
        <p:spPr>
          <a:xfrm>
            <a:off x="2589212" y="1355271"/>
            <a:ext cx="8915400" cy="5225143"/>
          </a:xfrm>
        </p:spPr>
        <p:txBody>
          <a:bodyPr vert="horz" lIns="91440" tIns="45720" rIns="91440" bIns="45720" rtlCol="0">
            <a:normAutofit fontScale="92500" lnSpcReduction="20000"/>
          </a:bodyPr>
          <a:lstStyle/>
          <a:p>
            <a:pPr marL="0" indent="0" algn="just">
              <a:buNone/>
            </a:pPr>
            <a:r>
              <a:rPr lang="pt-BR" sz="5100" dirty="0"/>
              <a:t>O apóstolo da Samaria – Simeão</a:t>
            </a:r>
          </a:p>
          <a:p>
            <a:pPr marL="0" indent="0" algn="just">
              <a:buNone/>
            </a:pPr>
            <a:r>
              <a:rPr lang="pt-BR" sz="5100" dirty="0"/>
              <a:t> </a:t>
            </a:r>
          </a:p>
          <a:p>
            <a:pPr marL="0" indent="0" algn="just">
              <a:buNone/>
            </a:pPr>
            <a:r>
              <a:rPr lang="pt-BR" sz="5100" dirty="0"/>
              <a:t>“Simeão, ensina ao teu rebanho a lição da renúncia e da humildade, com o exemplo da tua dedicação e do teu próprio sacrifício!”</a:t>
            </a:r>
          </a:p>
          <a:p>
            <a:pPr marL="0" indent="0" algn="just">
              <a:buNone/>
            </a:pPr>
            <a:endParaRPr lang="pt-BR" sz="5100" dirty="0"/>
          </a:p>
        </p:txBody>
      </p:sp>
    </p:spTree>
    <p:extLst>
      <p:ext uri="{BB962C8B-B14F-4D97-AF65-F5344CB8AC3E}">
        <p14:creationId xmlns:p14="http://schemas.microsoft.com/office/powerpoint/2010/main" val="3809915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a:bodyPr>
          <a:lstStyle/>
          <a:p>
            <a:pPr marL="0" indent="0" algn="just">
              <a:buNone/>
            </a:pPr>
            <a:r>
              <a:rPr lang="pt-BR" sz="5100" dirty="0"/>
              <a:t>O retorno a Roma 15 anos depois da chegada à palestina. </a:t>
            </a:r>
          </a:p>
        </p:txBody>
      </p:sp>
    </p:spTree>
    <p:extLst>
      <p:ext uri="{BB962C8B-B14F-4D97-AF65-F5344CB8AC3E}">
        <p14:creationId xmlns:p14="http://schemas.microsoft.com/office/powerpoint/2010/main" val="2317632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92500" lnSpcReduction="10000"/>
          </a:bodyPr>
          <a:lstStyle/>
          <a:p>
            <a:pPr marL="0" indent="0" algn="just">
              <a:buNone/>
            </a:pPr>
            <a:r>
              <a:rPr lang="pt-BR" sz="5100" dirty="0"/>
              <a:t>“Vejo Delfos, nos dias gloriosos do seu oráculo e contemplo a sua personalidade buscando seduzir um homem que lhe não pertencia!.. Esso homem é o mesmo da atualidade...” </a:t>
            </a:r>
          </a:p>
          <a:p>
            <a:pPr marL="0" indent="0" algn="r">
              <a:buNone/>
            </a:pPr>
            <a:r>
              <a:rPr lang="pt-BR" sz="3500" dirty="0"/>
              <a:t>Pág. 208</a:t>
            </a:r>
          </a:p>
        </p:txBody>
      </p:sp>
    </p:spTree>
    <p:extLst>
      <p:ext uri="{BB962C8B-B14F-4D97-AF65-F5344CB8AC3E}">
        <p14:creationId xmlns:p14="http://schemas.microsoft.com/office/powerpoint/2010/main" val="4123084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a:bodyPr>
          <a:lstStyle/>
          <a:p>
            <a:pPr marL="0" indent="0" algn="just">
              <a:buNone/>
            </a:pPr>
            <a:r>
              <a:rPr lang="pt-BR" sz="5100" dirty="0"/>
              <a:t>A morte de Fúlvia e o encontro de Sulpício Tarquínio desencarnado</a:t>
            </a:r>
          </a:p>
          <a:p>
            <a:pPr marL="0" indent="0" algn="r">
              <a:buNone/>
            </a:pPr>
            <a:r>
              <a:rPr lang="pt-BR" sz="3500" dirty="0"/>
              <a:t>Pág. 221 - 222</a:t>
            </a:r>
          </a:p>
        </p:txBody>
      </p:sp>
    </p:spTree>
    <p:extLst>
      <p:ext uri="{BB962C8B-B14F-4D97-AF65-F5344CB8AC3E}">
        <p14:creationId xmlns:p14="http://schemas.microsoft.com/office/powerpoint/2010/main" val="396542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a:bodyPr>
          <a:lstStyle/>
          <a:p>
            <a:pPr marL="0" indent="0" algn="just">
              <a:buNone/>
            </a:pPr>
            <a:r>
              <a:rPr lang="pt-BR" sz="5100" dirty="0"/>
              <a:t>A morte de Calpúrnia e a verdade sobre a conduta de Lívia.</a:t>
            </a:r>
          </a:p>
          <a:p>
            <a:pPr marL="0" indent="0" algn="r">
              <a:buNone/>
            </a:pPr>
            <a:r>
              <a:rPr lang="pt-BR" sz="3500" dirty="0"/>
              <a:t>Pág. 233 - 235</a:t>
            </a:r>
          </a:p>
        </p:txBody>
      </p:sp>
    </p:spTree>
    <p:extLst>
      <p:ext uri="{BB962C8B-B14F-4D97-AF65-F5344CB8AC3E}">
        <p14:creationId xmlns:p14="http://schemas.microsoft.com/office/powerpoint/2010/main" val="2832171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92500" lnSpcReduction="20000"/>
          </a:bodyPr>
          <a:lstStyle/>
          <a:p>
            <a:pPr marL="0" indent="0" algn="just">
              <a:buNone/>
            </a:pPr>
            <a:r>
              <a:rPr lang="pt-BR" sz="5100" dirty="0"/>
              <a:t>“Todavia, seu íntimo se recusava ao perdão da hora extrema. Foi então que se lembrou de Jesus e da sua doutrina de amor e piedade pelos inimigos”</a:t>
            </a:r>
          </a:p>
          <a:p>
            <a:pPr marL="0" indent="0" algn="r">
              <a:buNone/>
            </a:pPr>
            <a:r>
              <a:rPr lang="pt-BR" sz="3500" dirty="0"/>
              <a:t>Pág. 328</a:t>
            </a:r>
          </a:p>
          <a:p>
            <a:pPr marL="0" indent="0" algn="r">
              <a:buNone/>
            </a:pPr>
            <a:endParaRPr lang="pt-BR" sz="3500" dirty="0"/>
          </a:p>
          <a:p>
            <a:pPr marL="0" indent="0" algn="r">
              <a:buNone/>
            </a:pPr>
            <a:r>
              <a:rPr lang="pt-BR" sz="2200" dirty="0"/>
              <a:t>O reencontro com André quando este lhe confessa toda a trama em torno do filho</a:t>
            </a:r>
          </a:p>
        </p:txBody>
      </p:sp>
    </p:spTree>
    <p:extLst>
      <p:ext uri="{BB962C8B-B14F-4D97-AF65-F5344CB8AC3E}">
        <p14:creationId xmlns:p14="http://schemas.microsoft.com/office/powerpoint/2010/main" val="1604978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fontScale="92500"/>
          </a:bodyPr>
          <a:lstStyle/>
          <a:p>
            <a:pPr marL="0" indent="0" algn="just">
              <a:buNone/>
            </a:pPr>
            <a:r>
              <a:rPr lang="pt-BR" sz="5100" dirty="0"/>
              <a:t>“Se eu tivesse aproveitado a exortação de Jesus naquele dia, talvez houvesse alijado mais da metade das provações amargas que a Terra me reservava...”</a:t>
            </a:r>
          </a:p>
          <a:p>
            <a:pPr marL="0" indent="0" algn="r">
              <a:buNone/>
            </a:pPr>
            <a:r>
              <a:rPr lang="pt-BR" sz="3500" dirty="0"/>
              <a:t>Pág. 335</a:t>
            </a:r>
          </a:p>
          <a:p>
            <a:pPr marL="0" indent="0" algn="r">
              <a:buNone/>
            </a:pPr>
            <a:endParaRPr lang="pt-BR" sz="3500" dirty="0"/>
          </a:p>
        </p:txBody>
      </p:sp>
    </p:spTree>
    <p:extLst>
      <p:ext uri="{BB962C8B-B14F-4D97-AF65-F5344CB8AC3E}">
        <p14:creationId xmlns:p14="http://schemas.microsoft.com/office/powerpoint/2010/main" val="2273435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305" y="592579"/>
            <a:ext cx="8911687" cy="1280890"/>
          </a:xfrm>
        </p:spPr>
        <p:txBody>
          <a:bodyPr/>
          <a:lstStyle/>
          <a:p>
            <a:r>
              <a:rPr lang="pt-BR" dirty="0"/>
              <a:t>A obra</a:t>
            </a:r>
          </a:p>
        </p:txBody>
      </p:sp>
      <p:sp>
        <p:nvSpPr>
          <p:cNvPr id="3" name="Espaço Reservado para Conteúdo 2"/>
          <p:cNvSpPr>
            <a:spLocks noGrp="1"/>
          </p:cNvSpPr>
          <p:nvPr>
            <p:ph idx="1"/>
          </p:nvPr>
        </p:nvSpPr>
        <p:spPr>
          <a:xfrm>
            <a:off x="2589212" y="2914996"/>
            <a:ext cx="8915400" cy="3826998"/>
          </a:xfrm>
        </p:spPr>
        <p:txBody>
          <a:bodyPr>
            <a:normAutofit/>
          </a:bodyPr>
          <a:lstStyle/>
          <a:p>
            <a:pPr marL="0" indent="0" algn="just">
              <a:buNone/>
            </a:pPr>
            <a:r>
              <a:rPr lang="pt-BR" sz="5100" dirty="0"/>
              <a:t>A desencarnação em Pompéia no ano 79.</a:t>
            </a:r>
          </a:p>
          <a:p>
            <a:pPr marL="0" indent="0" algn="r">
              <a:buNone/>
            </a:pPr>
            <a:endParaRPr lang="pt-BR" sz="3500" dirty="0"/>
          </a:p>
        </p:txBody>
      </p:sp>
    </p:spTree>
    <p:extLst>
      <p:ext uri="{BB962C8B-B14F-4D97-AF65-F5344CB8AC3E}">
        <p14:creationId xmlns:p14="http://schemas.microsoft.com/office/powerpoint/2010/main" val="361964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Há 2000 anos</a:t>
            </a:r>
          </a:p>
        </p:txBody>
      </p:sp>
      <p:pic>
        <p:nvPicPr>
          <p:cNvPr id="7" name="Imagem 6">
            <a:extLst>
              <a:ext uri="{FF2B5EF4-FFF2-40B4-BE49-F238E27FC236}">
                <a16:creationId xmlns:a16="http://schemas.microsoft.com/office/drawing/2014/main" xmlns="" id="{177C8535-5741-4F31-A92A-3B596A9C14F1}"/>
              </a:ext>
            </a:extLst>
          </p:cNvPr>
          <p:cNvPicPr>
            <a:picLocks noChangeAspect="1"/>
          </p:cNvPicPr>
          <p:nvPr/>
        </p:nvPicPr>
        <p:blipFill rotWithShape="1">
          <a:blip r:embed="rId3"/>
          <a:srcRect t="12862" r="1" b="671"/>
          <a:stretch/>
        </p:blipFill>
        <p:spPr>
          <a:xfrm>
            <a:off x="574128" y="639097"/>
            <a:ext cx="4001315" cy="5086933"/>
          </a:xfrm>
          <a:prstGeom prst="rect">
            <a:avLst/>
          </a:prstGeom>
        </p:spPr>
      </p:pic>
    </p:spTree>
    <p:extLst>
      <p:ext uri="{BB962C8B-B14F-4D97-AF65-F5344CB8AC3E}">
        <p14:creationId xmlns:p14="http://schemas.microsoft.com/office/powerpoint/2010/main" val="2181921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Personagens</a:t>
            </a:r>
          </a:p>
        </p:txBody>
      </p:sp>
      <p:sp>
        <p:nvSpPr>
          <p:cNvPr id="3" name="Espaço Reservado para Conteúdo 2"/>
          <p:cNvSpPr>
            <a:spLocks noGrp="1"/>
          </p:cNvSpPr>
          <p:nvPr>
            <p:ph idx="1"/>
          </p:nvPr>
        </p:nvSpPr>
        <p:spPr>
          <a:xfrm>
            <a:off x="2592925" y="1589589"/>
            <a:ext cx="3625608" cy="5339443"/>
          </a:xfrm>
        </p:spPr>
        <p:txBody>
          <a:bodyPr>
            <a:normAutofit/>
          </a:bodyPr>
          <a:lstStyle/>
          <a:p>
            <a:r>
              <a:rPr lang="pt-BR" dirty="0"/>
              <a:t>Publius Lentulus</a:t>
            </a:r>
          </a:p>
          <a:p>
            <a:r>
              <a:rPr lang="pt-BR" dirty="0"/>
              <a:t>Lívia</a:t>
            </a:r>
          </a:p>
          <a:p>
            <a:r>
              <a:rPr lang="pt-BR" dirty="0"/>
              <a:t>Flamínio Severus</a:t>
            </a:r>
          </a:p>
          <a:p>
            <a:r>
              <a:rPr lang="pt-BR" dirty="0"/>
              <a:t>Sálvio Lentulus</a:t>
            </a:r>
          </a:p>
          <a:p>
            <a:r>
              <a:rPr lang="pt-BR" dirty="0"/>
              <a:t>Simeão</a:t>
            </a:r>
          </a:p>
          <a:p>
            <a:r>
              <a:rPr lang="pt-BR" dirty="0"/>
              <a:t>Fúlvia Prócula </a:t>
            </a:r>
          </a:p>
          <a:p>
            <a:r>
              <a:rPr lang="pt-BR" dirty="0"/>
              <a:t>Aurélia</a:t>
            </a:r>
          </a:p>
          <a:p>
            <a:r>
              <a:rPr lang="pt-BR" dirty="0"/>
              <a:t>Claudia </a:t>
            </a:r>
          </a:p>
          <a:p>
            <a:r>
              <a:rPr lang="pt-BR" dirty="0"/>
              <a:t>André de Gioras</a:t>
            </a:r>
          </a:p>
          <a:p>
            <a:r>
              <a:rPr lang="pt-BR" dirty="0"/>
              <a:t>Saul de Gioras </a:t>
            </a:r>
          </a:p>
          <a:p>
            <a:endParaRPr lang="pt-BR" dirty="0"/>
          </a:p>
        </p:txBody>
      </p:sp>
      <p:sp>
        <p:nvSpPr>
          <p:cNvPr id="4" name="Espaço Reservado para Conteúdo 2"/>
          <p:cNvSpPr txBox="1">
            <a:spLocks/>
          </p:cNvSpPr>
          <p:nvPr/>
        </p:nvSpPr>
        <p:spPr>
          <a:xfrm>
            <a:off x="6504471" y="1543248"/>
            <a:ext cx="3625608" cy="53394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pt-BR" dirty="0"/>
              <a:t>Sulpício Tarquínius</a:t>
            </a:r>
          </a:p>
          <a:p>
            <a:r>
              <a:rPr lang="pt-BR" dirty="0"/>
              <a:t>Pilatos</a:t>
            </a:r>
          </a:p>
          <a:p>
            <a:r>
              <a:rPr lang="pt-BR" dirty="0"/>
              <a:t>Ana </a:t>
            </a:r>
          </a:p>
          <a:p>
            <a:r>
              <a:rPr lang="pt-BR" dirty="0"/>
              <a:t>Sêmele </a:t>
            </a:r>
          </a:p>
          <a:p>
            <a:r>
              <a:rPr lang="pt-BR" dirty="0"/>
              <a:t>Marcus</a:t>
            </a:r>
          </a:p>
          <a:p>
            <a:r>
              <a:rPr lang="pt-BR" dirty="0"/>
              <a:t>Flávia Lentúlia</a:t>
            </a:r>
          </a:p>
          <a:p>
            <a:r>
              <a:rPr lang="pt-BR" dirty="0"/>
              <a:t>Plínio Severus</a:t>
            </a:r>
          </a:p>
          <a:p>
            <a:r>
              <a:rPr lang="pt-BR" dirty="0"/>
              <a:t>Agripa </a:t>
            </a:r>
          </a:p>
          <a:p>
            <a:r>
              <a:rPr lang="pt-BR" dirty="0"/>
              <a:t>Calpúrnia</a:t>
            </a:r>
          </a:p>
        </p:txBody>
      </p:sp>
    </p:spTree>
    <p:extLst>
      <p:ext uri="{BB962C8B-B14F-4D97-AF65-F5344CB8AC3E}">
        <p14:creationId xmlns:p14="http://schemas.microsoft.com/office/powerpoint/2010/main" val="2074636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33689" y="1239760"/>
            <a:ext cx="8915400" cy="6211052"/>
          </a:xfrm>
        </p:spPr>
        <p:txBody>
          <a:bodyPr>
            <a:normAutofit fontScale="85000" lnSpcReduction="20000"/>
          </a:bodyPr>
          <a:lstStyle/>
          <a:p>
            <a:pPr marL="0" indent="0" algn="ctr">
              <a:buNone/>
            </a:pPr>
            <a:r>
              <a:rPr lang="pt-BR" sz="5100" dirty="0"/>
              <a:t>“Vinde a mim todos vós que estais aflitos e sobrecarregados e eu vos aliviarei. Tomai sobre vós o meu jugo e aprendei de mim que sou brando e humilde de coração e encontrarei repouso para vossas almas cansadas”</a:t>
            </a:r>
          </a:p>
          <a:p>
            <a:pPr marL="0" indent="0" algn="just">
              <a:buNone/>
            </a:pPr>
            <a:endParaRPr lang="pt-BR" sz="1300" dirty="0"/>
          </a:p>
          <a:p>
            <a:pPr marL="0" indent="0" algn="r">
              <a:buNone/>
            </a:pPr>
            <a:r>
              <a:rPr lang="pt-BR" sz="5100" dirty="0"/>
              <a:t>Jesus</a:t>
            </a:r>
          </a:p>
          <a:p>
            <a:pPr marL="0" indent="0" algn="r">
              <a:buNone/>
            </a:pPr>
            <a:r>
              <a:rPr lang="pt-BR" sz="2600" dirty="0"/>
              <a:t>Mateus 11:28-29</a:t>
            </a:r>
            <a:endParaRPr lang="pt-BR" dirty="0"/>
          </a:p>
        </p:txBody>
      </p:sp>
    </p:spTree>
    <p:extLst>
      <p:ext uri="{BB962C8B-B14F-4D97-AF65-F5344CB8AC3E}">
        <p14:creationId xmlns:p14="http://schemas.microsoft.com/office/powerpoint/2010/main" val="2657930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2760" y="624110"/>
            <a:ext cx="8911687" cy="1280890"/>
          </a:xfrm>
        </p:spPr>
        <p:txBody>
          <a:bodyPr/>
          <a:lstStyle/>
          <a:p>
            <a:r>
              <a:rPr lang="pt-BR" dirty="0"/>
              <a:t>A obra</a:t>
            </a:r>
          </a:p>
        </p:txBody>
      </p:sp>
      <p:sp>
        <p:nvSpPr>
          <p:cNvPr id="3" name="Espaço Reservado para Conteúdo 2"/>
          <p:cNvSpPr>
            <a:spLocks noGrp="1"/>
          </p:cNvSpPr>
          <p:nvPr>
            <p:ph idx="1"/>
          </p:nvPr>
        </p:nvSpPr>
        <p:spPr>
          <a:xfrm>
            <a:off x="2592924" y="1569493"/>
            <a:ext cx="9197603" cy="4913193"/>
          </a:xfrm>
        </p:spPr>
        <p:txBody>
          <a:bodyPr>
            <a:normAutofit fontScale="85000" lnSpcReduction="10000"/>
          </a:bodyPr>
          <a:lstStyle/>
          <a:p>
            <a:pPr lvl="1"/>
            <a:endParaRPr lang="pt-BR" dirty="0"/>
          </a:p>
          <a:p>
            <a:pPr marL="57150" indent="0" algn="just">
              <a:buNone/>
            </a:pPr>
            <a:r>
              <a:rPr lang="pt-BR" sz="4200" dirty="0"/>
              <a:t>“Algum dia, se Deus mo permitir, falar-vos-ei do orgulhoso patrício Publius Lentulus, a fim de algo aprenderdes das dolorosas experiências de uma alma indiferente e ingrata.”</a:t>
            </a:r>
          </a:p>
          <a:p>
            <a:pPr marL="457200" lvl="1" indent="0" algn="r">
              <a:buNone/>
            </a:pPr>
            <a:r>
              <a:rPr lang="pt-BR" dirty="0"/>
              <a:t>Emmanuel em 7 de setembro de 1938</a:t>
            </a:r>
          </a:p>
          <a:p>
            <a:pPr marL="457200" lvl="1" indent="0" algn="r">
              <a:buNone/>
            </a:pPr>
            <a:endParaRPr lang="pt-BR" dirty="0"/>
          </a:p>
          <a:p>
            <a:pPr marL="0" indent="0">
              <a:buNone/>
            </a:pPr>
            <a:endParaRPr lang="pt-BR" sz="2200" dirty="0"/>
          </a:p>
          <a:p>
            <a:pPr marL="0" indent="0">
              <a:buNone/>
            </a:pPr>
            <a:r>
              <a:rPr lang="pt-BR" sz="2200" dirty="0"/>
              <a:t>Psicografado de 24 de outubro de 1938 a 9 de fevereiro de 1939</a:t>
            </a:r>
          </a:p>
          <a:p>
            <a:pPr marL="0" indent="0">
              <a:buNone/>
            </a:pPr>
            <a:r>
              <a:rPr lang="pt-BR" sz="2200" dirty="0"/>
              <a:t>108 dias</a:t>
            </a:r>
          </a:p>
          <a:p>
            <a:pPr marL="457200" lvl="1" indent="0" algn="r">
              <a:buNone/>
            </a:pPr>
            <a:endParaRPr lang="pt-BR" dirty="0"/>
          </a:p>
        </p:txBody>
      </p:sp>
    </p:spTree>
    <p:extLst>
      <p:ext uri="{BB962C8B-B14F-4D97-AF65-F5344CB8AC3E}">
        <p14:creationId xmlns:p14="http://schemas.microsoft.com/office/powerpoint/2010/main" val="530421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609600" y="1600201"/>
            <a:ext cx="4666537" cy="4525963"/>
          </a:xfrm>
        </p:spPr>
        <p:txBody>
          <a:bodyPr/>
          <a:lstStyle/>
          <a:p>
            <a:pPr marL="0" indent="0">
              <a:buNone/>
            </a:pPr>
            <a:r>
              <a:rPr lang="pt-BR" dirty="0"/>
              <a:t>Quem é Emmanuel?</a:t>
            </a:r>
          </a:p>
          <a:p>
            <a:endParaRPr lang="pt-BR" dirty="0"/>
          </a:p>
          <a:p>
            <a:r>
              <a:rPr lang="pt-BR" dirty="0"/>
              <a:t>Mentor espiritual de Francisco Cândido Xavier.</a:t>
            </a:r>
          </a:p>
          <a:p>
            <a:endParaRPr lang="pt-BR" dirty="0"/>
          </a:p>
          <a:p>
            <a:endParaRPr lang="pt-BR" dirty="0"/>
          </a:p>
        </p:txBody>
      </p:sp>
      <p:sp>
        <p:nvSpPr>
          <p:cNvPr id="4" name="Espaço Reservado para Conteúdo 2">
            <a:extLst>
              <a:ext uri="{FF2B5EF4-FFF2-40B4-BE49-F238E27FC236}">
                <a16:creationId xmlns:a16="http://schemas.microsoft.com/office/drawing/2014/main" xmlns="" id="{50C6AADE-5A72-43C1-8DFB-71A4A162A51E}"/>
              </a:ext>
            </a:extLst>
          </p:cNvPr>
          <p:cNvSpPr txBox="1">
            <a:spLocks/>
          </p:cNvSpPr>
          <p:nvPr/>
        </p:nvSpPr>
        <p:spPr>
          <a:xfrm>
            <a:off x="5700811" y="1777275"/>
            <a:ext cx="5671994" cy="503426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a:t>Séc. IX a.C. – </a:t>
            </a:r>
            <a:r>
              <a:rPr lang="pt-BR" dirty="0" err="1"/>
              <a:t>Simas</a:t>
            </a:r>
            <a:r>
              <a:rPr lang="pt-BR" dirty="0"/>
              <a:t> – Sacerdote egípcio</a:t>
            </a:r>
          </a:p>
          <a:p>
            <a:r>
              <a:rPr lang="pt-BR" b="1" dirty="0">
                <a:solidFill>
                  <a:srgbClr val="FF0000"/>
                </a:solidFill>
              </a:rPr>
              <a:t>Séc. II e I a.C. – Cônsul </a:t>
            </a:r>
            <a:r>
              <a:rPr lang="pt-BR" b="1" dirty="0" err="1">
                <a:solidFill>
                  <a:srgbClr val="FF0000"/>
                </a:solidFill>
              </a:rPr>
              <a:t>Publius</a:t>
            </a:r>
            <a:r>
              <a:rPr lang="pt-BR" b="1" dirty="0">
                <a:solidFill>
                  <a:srgbClr val="FF0000"/>
                </a:solidFill>
              </a:rPr>
              <a:t> Cornélio </a:t>
            </a:r>
            <a:r>
              <a:rPr lang="pt-BR" b="1" dirty="0" err="1">
                <a:solidFill>
                  <a:srgbClr val="FF0000"/>
                </a:solidFill>
              </a:rPr>
              <a:t>Lentulus</a:t>
            </a:r>
            <a:r>
              <a:rPr lang="pt-BR" b="1" dirty="0">
                <a:solidFill>
                  <a:srgbClr val="FF0000"/>
                </a:solidFill>
              </a:rPr>
              <a:t> Sura </a:t>
            </a:r>
          </a:p>
          <a:p>
            <a:r>
              <a:rPr lang="pt-BR" b="1" dirty="0">
                <a:solidFill>
                  <a:srgbClr val="FF0000"/>
                </a:solidFill>
              </a:rPr>
              <a:t>Séc. I – Senador romano </a:t>
            </a:r>
            <a:r>
              <a:rPr lang="pt-BR" b="1" dirty="0" err="1">
                <a:solidFill>
                  <a:srgbClr val="FF0000"/>
                </a:solidFill>
              </a:rPr>
              <a:t>Publius</a:t>
            </a:r>
            <a:r>
              <a:rPr lang="pt-BR" b="1" dirty="0">
                <a:solidFill>
                  <a:srgbClr val="FF0000"/>
                </a:solidFill>
              </a:rPr>
              <a:t> </a:t>
            </a:r>
            <a:r>
              <a:rPr lang="pt-BR" b="1" dirty="0" err="1">
                <a:solidFill>
                  <a:srgbClr val="FF0000"/>
                </a:solidFill>
              </a:rPr>
              <a:t>Lentulus</a:t>
            </a:r>
            <a:endParaRPr lang="pt-BR" b="1" dirty="0">
              <a:solidFill>
                <a:srgbClr val="FF0000"/>
              </a:solidFill>
            </a:endParaRPr>
          </a:p>
          <a:p>
            <a:r>
              <a:rPr lang="pt-BR" dirty="0"/>
              <a:t>Séc. II – escravo Nestório</a:t>
            </a:r>
          </a:p>
          <a:p>
            <a:r>
              <a:rPr lang="pt-BR" dirty="0"/>
              <a:t>Séc. III – Basílio – filósofo </a:t>
            </a:r>
          </a:p>
          <a:p>
            <a:r>
              <a:rPr lang="pt-BR" dirty="0"/>
              <a:t>Séc. V e VI – Bispo de Reims – São </a:t>
            </a:r>
            <a:r>
              <a:rPr lang="pt-BR" dirty="0" err="1"/>
              <a:t>Rémígio</a:t>
            </a:r>
            <a:endParaRPr lang="pt-BR" dirty="0"/>
          </a:p>
          <a:p>
            <a:r>
              <a:rPr lang="pt-BR" dirty="0"/>
              <a:t>Sec. XII e XIII – Cardeal João de São Paulo – Bispo de Sabina</a:t>
            </a:r>
          </a:p>
          <a:p>
            <a:r>
              <a:rPr lang="pt-BR" dirty="0"/>
              <a:t>Séc. XVI – Padre Manoel da Nóbrega – </a:t>
            </a:r>
          </a:p>
          <a:p>
            <a:r>
              <a:rPr lang="pt-BR" dirty="0"/>
              <a:t>Séc. XVII – Padre Damiano</a:t>
            </a:r>
          </a:p>
          <a:p>
            <a:r>
              <a:rPr lang="pt-BR" dirty="0"/>
              <a:t>Séc. XVIII – Jean Jacques </a:t>
            </a:r>
            <a:r>
              <a:rPr lang="pt-BR" dirty="0" err="1"/>
              <a:t>Turville</a:t>
            </a:r>
            <a:endParaRPr lang="pt-BR" dirty="0"/>
          </a:p>
          <a:p>
            <a:r>
              <a:rPr lang="pt-BR" dirty="0"/>
              <a:t>Séc. XIX e XX – Padre Amaro</a:t>
            </a:r>
          </a:p>
        </p:txBody>
      </p:sp>
    </p:spTree>
    <p:extLst>
      <p:ext uri="{BB962C8B-B14F-4D97-AF65-F5344CB8AC3E}">
        <p14:creationId xmlns:p14="http://schemas.microsoft.com/office/powerpoint/2010/main" val="2907502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259893" y="3101093"/>
            <a:ext cx="2454052" cy="3029344"/>
          </a:xfrm>
        </p:spPr>
        <p:txBody>
          <a:bodyPr>
            <a:normAutofit/>
          </a:bodyPr>
          <a:lstStyle/>
          <a:p>
            <a:r>
              <a:rPr lang="pt-BR" sz="3000">
                <a:solidFill>
                  <a:schemeClr val="bg1"/>
                </a:solidFill>
              </a:rPr>
              <a:t>Referências históricas em Há 2000 anos</a:t>
            </a:r>
          </a:p>
        </p:txBody>
      </p:sp>
      <p:sp>
        <p:nvSpPr>
          <p:cNvPr id="10" name="Freeform 11">
            <a:extLst>
              <a:ext uri="{FF2B5EF4-FFF2-40B4-BE49-F238E27FC236}">
                <a16:creationId xmlns:a16="http://schemas.microsoft.com/office/drawing/2014/main" xmlns=""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xmlns=""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4706578" y="589722"/>
            <a:ext cx="6798033" cy="5321500"/>
          </a:xfrm>
        </p:spPr>
        <p:txBody>
          <a:bodyPr anchor="ctr">
            <a:normAutofit/>
          </a:bodyPr>
          <a:lstStyle/>
          <a:p>
            <a:r>
              <a:rPr lang="pt-BR" dirty="0"/>
              <a:t>O idioma de Jesus – pág. 66</a:t>
            </a:r>
          </a:p>
          <a:p>
            <a:r>
              <a:rPr lang="pt-BR" dirty="0"/>
              <a:t>O Tiberíades com bacia piscosa – pág. 59</a:t>
            </a:r>
          </a:p>
          <a:p>
            <a:r>
              <a:rPr lang="pt-BR" dirty="0"/>
              <a:t>Sobre a carta do Senador – pág. 76</a:t>
            </a:r>
          </a:p>
          <a:p>
            <a:r>
              <a:rPr lang="pt-BR" dirty="0"/>
              <a:t>A Galileia como vasto celeiro – pág. 77</a:t>
            </a:r>
          </a:p>
          <a:p>
            <a:r>
              <a:rPr lang="pt-BR" dirty="0"/>
              <a:t>O escravo com os pés pintados – pág. 39</a:t>
            </a:r>
          </a:p>
          <a:p>
            <a:pPr marL="0" indent="0" algn="just">
              <a:buNone/>
            </a:pPr>
            <a:r>
              <a:rPr lang="pt-BR" dirty="0"/>
              <a:t>“Antecipando-nos na cronologia de nossas narrativas, vamos encontra-lo, [Saul] daí a meses, num grande tablado, perto do Fórum, onde se alinhavam, em penosa promiscuidade, homens, mulheres e crianças, quase todos em míseras condições de nudez, tendo cada qual um pequeno cartaz pendurado ao pescoço. Olhos chispando sentimentos de vingança, lá se encontrava Saul, seminu, um barrete de lã branca a cobrir-lhe a cabeça e com os pés descalços levemente untados de gesso. </a:t>
            </a:r>
          </a:p>
          <a:p>
            <a:pPr marL="0" indent="0">
              <a:buNone/>
            </a:pPr>
            <a:r>
              <a:rPr lang="pt-BR" dirty="0"/>
              <a:t>Pág. 39</a:t>
            </a:r>
          </a:p>
        </p:txBody>
      </p:sp>
    </p:spTree>
    <p:extLst>
      <p:ext uri="{BB962C8B-B14F-4D97-AF65-F5344CB8AC3E}">
        <p14:creationId xmlns:p14="http://schemas.microsoft.com/office/powerpoint/2010/main" val="1967541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6">
            <a:extLst>
              <a:ext uri="{FF2B5EF4-FFF2-40B4-BE49-F238E27FC236}">
                <a16:creationId xmlns:a16="http://schemas.microsoft.com/office/drawing/2014/main" xmlns="" id="{7BD08880-457D-4C62-A3B5-6A9B0878C7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6" name="Rectangle 45">
            <a:extLst>
              <a:ext uri="{FF2B5EF4-FFF2-40B4-BE49-F238E27FC236}">
                <a16:creationId xmlns:a16="http://schemas.microsoft.com/office/drawing/2014/main" xmlns="" id="{95FFA5E0-4C70-431D-A19D-18415F6C4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m 8">
            <a:extLst>
              <a:ext uri="{FF2B5EF4-FFF2-40B4-BE49-F238E27FC236}">
                <a16:creationId xmlns:a16="http://schemas.microsoft.com/office/drawing/2014/main" xmlns="" id="{52605493-FBBE-4A81-B5E5-F210DC279FD1}"/>
              </a:ext>
            </a:extLst>
          </p:cNvPr>
          <p:cNvPicPr>
            <a:picLocks noChangeAspect="1"/>
          </p:cNvPicPr>
          <p:nvPr/>
        </p:nvPicPr>
        <p:blipFill rotWithShape="1">
          <a:blip r:embed="rId3"/>
          <a:srcRect t="10359"/>
          <a:stretch/>
        </p:blipFill>
        <p:spPr>
          <a:xfrm>
            <a:off x="20" y="10"/>
            <a:ext cx="12191980" cy="6857990"/>
          </a:xfrm>
          <a:prstGeom prst="rect">
            <a:avLst/>
          </a:prstGeom>
        </p:spPr>
      </p:pic>
      <p:sp>
        <p:nvSpPr>
          <p:cNvPr id="48" name="Freeform: Shape 47">
            <a:extLst>
              <a:ext uri="{FF2B5EF4-FFF2-40B4-BE49-F238E27FC236}">
                <a16:creationId xmlns:a16="http://schemas.microsoft.com/office/drawing/2014/main" xmlns="" id="{BBE55C11-4C41-45E4-A00F-83DEE6BB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704D42">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p:cNvSpPr>
            <a:spLocks noGrp="1"/>
          </p:cNvSpPr>
          <p:nvPr>
            <p:ph type="title"/>
          </p:nvPr>
        </p:nvSpPr>
        <p:spPr>
          <a:xfrm>
            <a:off x="1083733" y="3889218"/>
            <a:ext cx="5478432" cy="1032094"/>
          </a:xfrm>
        </p:spPr>
        <p:txBody>
          <a:bodyPr vert="horz" lIns="91440" tIns="45720" rIns="91440" bIns="45720" rtlCol="0" anchor="b">
            <a:normAutofit/>
          </a:bodyPr>
          <a:lstStyle/>
          <a:p>
            <a:r>
              <a:rPr lang="en-US" sz="4000" dirty="0">
                <a:solidFill>
                  <a:srgbClr val="FEFFFF"/>
                </a:solidFill>
              </a:rPr>
              <a:t>A </a:t>
            </a:r>
            <a:r>
              <a:rPr lang="en-US" sz="4000" dirty="0" err="1">
                <a:solidFill>
                  <a:srgbClr val="FEFFFF"/>
                </a:solidFill>
              </a:rPr>
              <a:t>obra</a:t>
            </a:r>
            <a:endParaRPr lang="en-US" sz="4000" dirty="0">
              <a:solidFill>
                <a:srgbClr val="FEFFFF"/>
              </a:solidFill>
            </a:endParaRPr>
          </a:p>
        </p:txBody>
      </p:sp>
    </p:spTree>
    <p:extLst>
      <p:ext uri="{BB962C8B-B14F-4D97-AF65-F5344CB8AC3E}">
        <p14:creationId xmlns:p14="http://schemas.microsoft.com/office/powerpoint/2010/main" val="2089282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0056" y="639876"/>
            <a:ext cx="8911687" cy="1280890"/>
          </a:xfrm>
        </p:spPr>
        <p:txBody>
          <a:bodyPr/>
          <a:lstStyle/>
          <a:p>
            <a:r>
              <a:rPr lang="pt-BR" dirty="0"/>
              <a:t>A obra</a:t>
            </a:r>
          </a:p>
        </p:txBody>
      </p:sp>
      <p:sp>
        <p:nvSpPr>
          <p:cNvPr id="3" name="Espaço Reservado para Conteúdo 2"/>
          <p:cNvSpPr>
            <a:spLocks noGrp="1"/>
          </p:cNvSpPr>
          <p:nvPr>
            <p:ph idx="1"/>
          </p:nvPr>
        </p:nvSpPr>
        <p:spPr>
          <a:xfrm>
            <a:off x="2592924" y="1569493"/>
            <a:ext cx="9197603" cy="4913193"/>
          </a:xfrm>
        </p:spPr>
        <p:txBody>
          <a:bodyPr>
            <a:normAutofit/>
          </a:bodyPr>
          <a:lstStyle/>
          <a:p>
            <a:pPr lvl="1"/>
            <a:endParaRPr lang="pt-BR" dirty="0"/>
          </a:p>
          <a:p>
            <a:pPr marL="57150" indent="0" algn="just">
              <a:buNone/>
            </a:pPr>
            <a:r>
              <a:rPr lang="pt-BR" sz="4200" dirty="0"/>
              <a:t>Trata das experiências do casal Publius Lentulus e Lívia.</a:t>
            </a:r>
          </a:p>
          <a:p>
            <a:pPr marL="57150" indent="0" algn="just">
              <a:buNone/>
            </a:pPr>
            <a:endParaRPr lang="pt-BR" sz="4200" dirty="0"/>
          </a:p>
          <a:p>
            <a:pPr marL="628650" indent="-571500" algn="just"/>
            <a:r>
              <a:rPr lang="pt-BR" sz="4200" dirty="0"/>
              <a:t>Período de 31 à 79</a:t>
            </a:r>
          </a:p>
          <a:p>
            <a:pPr marL="57150" indent="0" algn="just">
              <a:buNone/>
            </a:pPr>
            <a:endParaRPr lang="pt-BR" sz="2200" dirty="0"/>
          </a:p>
          <a:p>
            <a:pPr marL="457200" lvl="1" indent="0" algn="r">
              <a:buNone/>
            </a:pPr>
            <a:endParaRPr lang="pt-BR" dirty="0"/>
          </a:p>
        </p:txBody>
      </p:sp>
    </p:spTree>
    <p:extLst>
      <p:ext uri="{BB962C8B-B14F-4D97-AF65-F5344CB8AC3E}">
        <p14:creationId xmlns:p14="http://schemas.microsoft.com/office/powerpoint/2010/main" val="387190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obra</a:t>
            </a:r>
          </a:p>
        </p:txBody>
      </p:sp>
      <p:sp>
        <p:nvSpPr>
          <p:cNvPr id="3" name="Espaço Reservado para Conteúdo 2"/>
          <p:cNvSpPr>
            <a:spLocks noGrp="1"/>
          </p:cNvSpPr>
          <p:nvPr>
            <p:ph idx="1"/>
          </p:nvPr>
        </p:nvSpPr>
        <p:spPr>
          <a:xfrm>
            <a:off x="2589212" y="1405719"/>
            <a:ext cx="8915400" cy="5336275"/>
          </a:xfrm>
        </p:spPr>
        <p:txBody>
          <a:bodyPr>
            <a:normAutofit/>
          </a:bodyPr>
          <a:lstStyle/>
          <a:p>
            <a:pPr marL="0" indent="0" algn="just">
              <a:buNone/>
            </a:pPr>
            <a:r>
              <a:rPr lang="pt-BR" sz="4200" dirty="0"/>
              <a:t>“Feliz de ti se bem souberes aproveitar a oportunidade bendita da reabilitação pela renúncia e pela humildade...”</a:t>
            </a:r>
          </a:p>
          <a:p>
            <a:pPr marL="0" indent="0" algn="r">
              <a:buNone/>
            </a:pPr>
            <a:r>
              <a:rPr lang="pt-BR" dirty="0"/>
              <a:t>pag. 21</a:t>
            </a:r>
          </a:p>
          <a:p>
            <a:pPr marL="0" indent="0">
              <a:buNone/>
            </a:pPr>
            <a:endParaRPr lang="pt-BR" dirty="0"/>
          </a:p>
          <a:p>
            <a:endParaRPr lang="pt-BR" dirty="0"/>
          </a:p>
          <a:p>
            <a:pPr>
              <a:lnSpc>
                <a:spcPct val="110000"/>
              </a:lnSpc>
            </a:pPr>
            <a:r>
              <a:rPr lang="pt-BR" dirty="0"/>
              <a:t>19:00h 31 de maio de 31 - Roma</a:t>
            </a:r>
          </a:p>
          <a:p>
            <a:pPr>
              <a:lnSpc>
                <a:spcPct val="110000"/>
              </a:lnSpc>
            </a:pPr>
            <a:r>
              <a:rPr lang="pt-BR" dirty="0"/>
              <a:t>Publius Lentulus e o amigo – Flamínio Severus</a:t>
            </a:r>
          </a:p>
          <a:p>
            <a:pPr>
              <a:lnSpc>
                <a:spcPct val="110000"/>
              </a:lnSpc>
            </a:pPr>
            <a:r>
              <a:rPr lang="pt-BR" dirty="0"/>
              <a:t>Um sonho sobre o passado</a:t>
            </a:r>
          </a:p>
          <a:p>
            <a:endParaRPr lang="pt-BR" dirty="0"/>
          </a:p>
          <a:p>
            <a:pPr marL="0" indent="0">
              <a:buNone/>
            </a:pPr>
            <a:endParaRPr lang="pt-BR" dirty="0"/>
          </a:p>
        </p:txBody>
      </p:sp>
    </p:spTree>
    <p:extLst>
      <p:ext uri="{BB962C8B-B14F-4D97-AF65-F5344CB8AC3E}">
        <p14:creationId xmlns:p14="http://schemas.microsoft.com/office/powerpoint/2010/main" val="3007581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2283</Words>
  <Application>Microsoft Office PowerPoint</Application>
  <PresentationFormat>Widescreen</PresentationFormat>
  <Paragraphs>279</Paragraphs>
  <Slides>31</Slides>
  <Notes>31</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31</vt:i4>
      </vt:variant>
    </vt:vector>
  </HeadingPairs>
  <TitlesOfParts>
    <vt:vector size="38" baseType="lpstr">
      <vt:lpstr>Arial</vt:lpstr>
      <vt:lpstr>Calibri</vt:lpstr>
      <vt:lpstr>Century Gothic</vt:lpstr>
      <vt:lpstr>Symbol</vt:lpstr>
      <vt:lpstr>Wingdings 3</vt:lpstr>
      <vt:lpstr>Cacho</vt:lpstr>
      <vt:lpstr>Tema do Office</vt:lpstr>
      <vt:lpstr>Seminário  Há 2000 anos</vt:lpstr>
      <vt:lpstr>A contribuição de Emmanuel</vt:lpstr>
      <vt:lpstr>Há 2000 anos</vt:lpstr>
      <vt:lpstr>A obra</vt:lpstr>
      <vt:lpstr>Apresentação do PowerPoint</vt:lpstr>
      <vt:lpstr>Referências históricas em Há 2000 anos</vt:lpstr>
      <vt:lpstr>A obra</vt:lpstr>
      <vt:lpstr>A obra</vt:lpstr>
      <vt:lpstr>A obra</vt:lpstr>
      <vt:lpstr>A obra</vt:lpstr>
      <vt:lpstr>A obra</vt:lpstr>
      <vt:lpstr>A obra</vt:lpstr>
      <vt:lpstr>A obra</vt:lpstr>
      <vt:lpstr>A obra</vt:lpstr>
      <vt:lpstr>A obra</vt:lpstr>
      <vt:lpstr>Redenção</vt:lpstr>
      <vt:lpstr>Redenção</vt:lpstr>
      <vt:lpstr>A obra</vt:lpstr>
      <vt:lpstr>A obra</vt:lpstr>
      <vt:lpstr>A obra</vt:lpstr>
      <vt:lpstr>A obra</vt:lpstr>
      <vt:lpstr>A obra </vt:lpstr>
      <vt:lpstr>A obra</vt:lpstr>
      <vt:lpstr>A obra</vt:lpstr>
      <vt:lpstr>A obra</vt:lpstr>
      <vt:lpstr>A obra</vt:lpstr>
      <vt:lpstr>A obra</vt:lpstr>
      <vt:lpstr>A obra</vt:lpstr>
      <vt:lpstr>A obra</vt:lpstr>
      <vt:lpstr>Personagens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Seminário  Há 2000 anos</dc:title>
  <dc:creator>SAULO CESAR</dc:creator>
  <cp:lastModifiedBy>Saulo Cesar Ribeiro da Silva</cp:lastModifiedBy>
  <cp:revision>2</cp:revision>
  <dcterms:created xsi:type="dcterms:W3CDTF">2020-05-08T22:39:57Z</dcterms:created>
  <dcterms:modified xsi:type="dcterms:W3CDTF">2020-05-09T15:09:36Z</dcterms:modified>
</cp:coreProperties>
</file>